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7" r:id="rId17"/>
    <p:sldId id="272" r:id="rId18"/>
    <p:sldId id="273" r:id="rId19"/>
    <p:sldId id="274" r:id="rId20"/>
    <p:sldId id="276" r:id="rId21"/>
    <p:sldId id="278" r:id="rId22"/>
    <p:sldId id="279" r:id="rId23"/>
    <p:sldId id="28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27C00F-4681-4FC1-9728-0F0A5C82B586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E6287CD-51E9-4CD0-A71B-0BFD4E45D1DA}">
      <dgm:prSet/>
      <dgm:spPr/>
      <dgm:t>
        <a:bodyPr/>
        <a:lstStyle/>
        <a:p>
          <a:r>
            <a:rPr lang="en-US" dirty="0" err="1"/>
            <a:t>Lehetőségek</a:t>
          </a:r>
          <a:r>
            <a:rPr lang="en-US" dirty="0"/>
            <a:t>:</a:t>
          </a:r>
        </a:p>
      </dgm:t>
    </dgm:pt>
    <dgm:pt modelId="{85991E88-8CD2-4997-97DB-45195A9C2853}" type="parTrans" cxnId="{C356AF45-8592-48C8-B771-65401AA54E49}">
      <dgm:prSet/>
      <dgm:spPr/>
      <dgm:t>
        <a:bodyPr/>
        <a:lstStyle/>
        <a:p>
          <a:endParaRPr lang="en-US"/>
        </a:p>
      </dgm:t>
    </dgm:pt>
    <dgm:pt modelId="{43A2DA6D-81BA-4121-A23E-C12B6964E8B2}" type="sibTrans" cxnId="{C356AF45-8592-48C8-B771-65401AA54E49}">
      <dgm:prSet/>
      <dgm:spPr/>
      <dgm:t>
        <a:bodyPr/>
        <a:lstStyle/>
        <a:p>
          <a:endParaRPr lang="en-US"/>
        </a:p>
      </dgm:t>
    </dgm:pt>
    <dgm:pt modelId="{97C9AB02-C492-418A-B928-3CD5942472B8}">
      <dgm:prSet/>
      <dgm:spPr/>
      <dgm:t>
        <a:bodyPr/>
        <a:lstStyle/>
        <a:p>
          <a:r>
            <a:rPr lang="en-US" b="1"/>
            <a:t>Kieső játékos eltávolítása a játékból</a:t>
          </a:r>
          <a:endParaRPr lang="en-US"/>
        </a:p>
      </dgm:t>
    </dgm:pt>
    <dgm:pt modelId="{BA87AF1B-1FBF-4FF4-AF52-ED02B90BFD00}" type="parTrans" cxnId="{B3C6B318-9145-43F1-9223-9A6966B0124E}">
      <dgm:prSet/>
      <dgm:spPr/>
      <dgm:t>
        <a:bodyPr/>
        <a:lstStyle/>
        <a:p>
          <a:endParaRPr lang="en-US"/>
        </a:p>
      </dgm:t>
    </dgm:pt>
    <dgm:pt modelId="{95958E2C-B6D5-4AD9-9340-D1EA3CA33125}" type="sibTrans" cxnId="{B3C6B318-9145-43F1-9223-9A6966B0124E}">
      <dgm:prSet/>
      <dgm:spPr/>
      <dgm:t>
        <a:bodyPr/>
        <a:lstStyle/>
        <a:p>
          <a:endParaRPr lang="en-US"/>
        </a:p>
      </dgm:t>
    </dgm:pt>
    <dgm:pt modelId="{B3451D92-66AF-44BC-AA13-4DDBC445871D}">
      <dgm:prSet/>
      <dgm:spPr/>
      <dgm:t>
        <a:bodyPr/>
        <a:lstStyle/>
        <a:p>
          <a:r>
            <a:rPr lang="en-US" dirty="0" err="1"/>
            <a:t>figyelembe</a:t>
          </a:r>
          <a:r>
            <a:rPr lang="en-US" dirty="0"/>
            <a:t> </a:t>
          </a:r>
          <a:r>
            <a:rPr lang="en-US" dirty="0" err="1"/>
            <a:t>kell</a:t>
          </a:r>
          <a:r>
            <a:rPr lang="en-US" dirty="0"/>
            <a:t> </a:t>
          </a:r>
          <a:r>
            <a:rPr lang="en-US" dirty="0" err="1"/>
            <a:t>venni</a:t>
          </a:r>
          <a:r>
            <a:rPr lang="en-US" dirty="0"/>
            <a:t> a </a:t>
          </a:r>
          <a:r>
            <a:rPr lang="en-US" dirty="0" err="1"/>
            <a:t>játék</a:t>
          </a:r>
          <a:r>
            <a:rPr lang="en-US" dirty="0"/>
            <a:t> </a:t>
          </a:r>
          <a:r>
            <a:rPr lang="en-US" dirty="0" err="1"/>
            <a:t>állását</a:t>
          </a:r>
          <a:r>
            <a:rPr lang="en-US" dirty="0"/>
            <a:t>, </a:t>
          </a:r>
          <a:r>
            <a:rPr lang="en-US" dirty="0" err="1"/>
            <a:t>szükség</a:t>
          </a:r>
          <a:r>
            <a:rPr lang="en-US" dirty="0"/>
            <a:t> </a:t>
          </a:r>
          <a:r>
            <a:rPr lang="en-US" dirty="0" err="1"/>
            <a:t>szerint</a:t>
          </a:r>
          <a:r>
            <a:rPr lang="en-US" dirty="0"/>
            <a:t> </a:t>
          </a:r>
          <a:r>
            <a:rPr lang="en-US" dirty="0" err="1"/>
            <a:t>új</a:t>
          </a:r>
          <a:r>
            <a:rPr lang="en-US" dirty="0"/>
            <a:t> </a:t>
          </a:r>
          <a:r>
            <a:rPr lang="en-US" dirty="0" err="1"/>
            <a:t>szerepeket</a:t>
          </a:r>
          <a:r>
            <a:rPr lang="en-US" dirty="0"/>
            <a:t> </a:t>
          </a:r>
          <a:r>
            <a:rPr lang="en-US" dirty="0" err="1"/>
            <a:t>osztani</a:t>
          </a:r>
          <a:endParaRPr lang="en-US" dirty="0"/>
        </a:p>
      </dgm:t>
    </dgm:pt>
    <dgm:pt modelId="{89A417A0-6E6C-4FEC-A977-0CEBB809F868}" type="parTrans" cxnId="{29B90340-C7E9-4460-92E2-58B1E7D62ADE}">
      <dgm:prSet/>
      <dgm:spPr/>
      <dgm:t>
        <a:bodyPr/>
        <a:lstStyle/>
        <a:p>
          <a:endParaRPr lang="en-US"/>
        </a:p>
      </dgm:t>
    </dgm:pt>
    <dgm:pt modelId="{16B1426B-339F-4054-A1D3-8725F83F8782}" type="sibTrans" cxnId="{29B90340-C7E9-4460-92E2-58B1E7D62ADE}">
      <dgm:prSet/>
      <dgm:spPr/>
      <dgm:t>
        <a:bodyPr/>
        <a:lstStyle/>
        <a:p>
          <a:endParaRPr lang="en-US"/>
        </a:p>
      </dgm:t>
    </dgm:pt>
    <dgm:pt modelId="{C509449D-902D-4A4F-9592-A2AD5464F6F0}">
      <dgm:prSet/>
      <dgm:spPr/>
      <dgm:t>
        <a:bodyPr/>
        <a:lstStyle/>
        <a:p>
          <a:r>
            <a:rPr lang="en-US"/>
            <a:t>újracsatlakozás után a felszabadult helyre újra be tud lépni a kiesett játékos</a:t>
          </a:r>
        </a:p>
      </dgm:t>
    </dgm:pt>
    <dgm:pt modelId="{1E7990F4-E197-4B76-8BDF-10F0263FFB97}" type="parTrans" cxnId="{89F9364A-6800-4834-AA62-136079EA552D}">
      <dgm:prSet/>
      <dgm:spPr/>
      <dgm:t>
        <a:bodyPr/>
        <a:lstStyle/>
        <a:p>
          <a:endParaRPr lang="en-US"/>
        </a:p>
      </dgm:t>
    </dgm:pt>
    <dgm:pt modelId="{482CD9C1-F8CD-4DEE-9CED-65778DB7D2C1}" type="sibTrans" cxnId="{89F9364A-6800-4834-AA62-136079EA552D}">
      <dgm:prSet/>
      <dgm:spPr/>
      <dgm:t>
        <a:bodyPr/>
        <a:lstStyle/>
        <a:p>
          <a:endParaRPr lang="en-US"/>
        </a:p>
      </dgm:t>
    </dgm:pt>
    <dgm:pt modelId="{2193EE1E-1D1B-48A1-8344-3638BE2CF4CC}">
      <dgm:prSet/>
      <dgm:spPr/>
      <dgm:t>
        <a:bodyPr/>
        <a:lstStyle/>
        <a:p>
          <a:r>
            <a:rPr lang="en-US"/>
            <a:t>Viszont a pontjai elvesznek</a:t>
          </a:r>
        </a:p>
      </dgm:t>
    </dgm:pt>
    <dgm:pt modelId="{2D2FDCC4-28D6-4B76-947E-FE227F335F3C}" type="parTrans" cxnId="{8FD496D7-ABB8-4D81-98D7-063BF43EF27F}">
      <dgm:prSet/>
      <dgm:spPr/>
      <dgm:t>
        <a:bodyPr/>
        <a:lstStyle/>
        <a:p>
          <a:endParaRPr lang="en-US"/>
        </a:p>
      </dgm:t>
    </dgm:pt>
    <dgm:pt modelId="{08E7C2D7-9C70-4596-B883-E791258113F1}" type="sibTrans" cxnId="{8FD496D7-ABB8-4D81-98D7-063BF43EF27F}">
      <dgm:prSet/>
      <dgm:spPr/>
      <dgm:t>
        <a:bodyPr/>
        <a:lstStyle/>
        <a:p>
          <a:endParaRPr lang="en-US"/>
        </a:p>
      </dgm:t>
    </dgm:pt>
    <dgm:pt modelId="{4A758FB4-97CC-4F36-9F5C-A4A1FBFAA9E9}">
      <dgm:prSet/>
      <dgm:spPr/>
      <dgm:t>
        <a:bodyPr/>
        <a:lstStyle/>
        <a:p>
          <a:r>
            <a:rPr lang="en-US" b="1"/>
            <a:t>Kieső játékosok megjelölése</a:t>
          </a:r>
          <a:endParaRPr lang="en-US"/>
        </a:p>
      </dgm:t>
    </dgm:pt>
    <dgm:pt modelId="{351F4DC9-3A41-4BF8-840B-7D93920A2EC0}" type="parTrans" cxnId="{68128A2B-69EE-4B52-AD3D-405AF05D019E}">
      <dgm:prSet/>
      <dgm:spPr/>
      <dgm:t>
        <a:bodyPr/>
        <a:lstStyle/>
        <a:p>
          <a:endParaRPr lang="en-US"/>
        </a:p>
      </dgm:t>
    </dgm:pt>
    <dgm:pt modelId="{6D27596D-0675-4F87-8285-E8DD0C6996A4}" type="sibTrans" cxnId="{68128A2B-69EE-4B52-AD3D-405AF05D019E}">
      <dgm:prSet/>
      <dgm:spPr/>
      <dgm:t>
        <a:bodyPr/>
        <a:lstStyle/>
        <a:p>
          <a:endParaRPr lang="en-US"/>
        </a:p>
      </dgm:t>
    </dgm:pt>
    <dgm:pt modelId="{D0A64B57-AAEA-4ED5-B60A-EFA7CB88FC09}">
      <dgm:prSet/>
      <dgm:spPr/>
      <dgm:t>
        <a:bodyPr/>
        <a:lstStyle/>
        <a:p>
          <a:r>
            <a:rPr lang="en-US"/>
            <a:t>Helyére bot játékos - szükség esetén automatikus lépések</a:t>
          </a:r>
        </a:p>
      </dgm:t>
    </dgm:pt>
    <dgm:pt modelId="{0053E399-8E7C-4DA7-B257-BC9C175CF44B}" type="parTrans" cxnId="{1A9FB5B3-328C-41F3-A707-A74AD88B9892}">
      <dgm:prSet/>
      <dgm:spPr/>
      <dgm:t>
        <a:bodyPr/>
        <a:lstStyle/>
        <a:p>
          <a:endParaRPr lang="en-US"/>
        </a:p>
      </dgm:t>
    </dgm:pt>
    <dgm:pt modelId="{4B574757-A614-49A3-9A92-3183052F2F75}" type="sibTrans" cxnId="{1A9FB5B3-328C-41F3-A707-A74AD88B9892}">
      <dgm:prSet/>
      <dgm:spPr/>
      <dgm:t>
        <a:bodyPr/>
        <a:lstStyle/>
        <a:p>
          <a:endParaRPr lang="en-US"/>
        </a:p>
      </dgm:t>
    </dgm:pt>
    <dgm:pt modelId="{51C0B0E0-A759-400D-B536-DD393E715D45}">
      <dgm:prSet/>
      <dgm:spPr/>
      <dgm:t>
        <a:bodyPr/>
        <a:lstStyle/>
        <a:p>
          <a:r>
            <a:rPr lang="en-US"/>
            <a:t>Újracsatlakozás esetén a régi IDje alapján folytatni tudná a játékot.</a:t>
          </a:r>
        </a:p>
      </dgm:t>
    </dgm:pt>
    <dgm:pt modelId="{EEBAE010-A308-4A4A-946F-13867C7F05D3}" type="parTrans" cxnId="{8C5B58BA-7A32-45B1-8748-9B9138073DAD}">
      <dgm:prSet/>
      <dgm:spPr/>
      <dgm:t>
        <a:bodyPr/>
        <a:lstStyle/>
        <a:p>
          <a:endParaRPr lang="en-US"/>
        </a:p>
      </dgm:t>
    </dgm:pt>
    <dgm:pt modelId="{1810F521-C3D2-4AF1-9540-C376F4BFFB22}" type="sibTrans" cxnId="{8C5B58BA-7A32-45B1-8748-9B9138073DAD}">
      <dgm:prSet/>
      <dgm:spPr/>
      <dgm:t>
        <a:bodyPr/>
        <a:lstStyle/>
        <a:p>
          <a:endParaRPr lang="en-US"/>
        </a:p>
      </dgm:t>
    </dgm:pt>
    <dgm:pt modelId="{4238A3FC-67FA-447F-BE1F-5A0BFDB4D335}" type="pres">
      <dgm:prSet presAssocID="{FE27C00F-4681-4FC1-9728-0F0A5C82B586}" presName="linear" presStyleCnt="0">
        <dgm:presLayoutVars>
          <dgm:dir/>
          <dgm:animLvl val="lvl"/>
          <dgm:resizeHandles val="exact"/>
        </dgm:presLayoutVars>
      </dgm:prSet>
      <dgm:spPr/>
    </dgm:pt>
    <dgm:pt modelId="{9ED00D67-BDD0-4E21-94E8-FCC013C04DFF}" type="pres">
      <dgm:prSet presAssocID="{AE6287CD-51E9-4CD0-A71B-0BFD4E45D1DA}" presName="parentLin" presStyleCnt="0"/>
      <dgm:spPr/>
    </dgm:pt>
    <dgm:pt modelId="{0B09DBC0-E11B-4D26-9EC3-539B590AE694}" type="pres">
      <dgm:prSet presAssocID="{AE6287CD-51E9-4CD0-A71B-0BFD4E45D1DA}" presName="parentLeftMargin" presStyleLbl="node1" presStyleIdx="0" presStyleCnt="3"/>
      <dgm:spPr/>
    </dgm:pt>
    <dgm:pt modelId="{09799DA0-8D6F-4885-98F6-2536151286C4}" type="pres">
      <dgm:prSet presAssocID="{AE6287CD-51E9-4CD0-A71B-0BFD4E45D1D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8174BCB-903C-49D3-8AF0-756AF0AC04E2}" type="pres">
      <dgm:prSet presAssocID="{AE6287CD-51E9-4CD0-A71B-0BFD4E45D1DA}" presName="negativeSpace" presStyleCnt="0"/>
      <dgm:spPr/>
    </dgm:pt>
    <dgm:pt modelId="{EAC35C62-96F3-4B4D-B6C2-949D589EFAF9}" type="pres">
      <dgm:prSet presAssocID="{AE6287CD-51E9-4CD0-A71B-0BFD4E45D1DA}" presName="childText" presStyleLbl="conFgAcc1" presStyleIdx="0" presStyleCnt="3">
        <dgm:presLayoutVars>
          <dgm:bulletEnabled val="1"/>
        </dgm:presLayoutVars>
      </dgm:prSet>
      <dgm:spPr/>
    </dgm:pt>
    <dgm:pt modelId="{34D9DF17-5E79-46A0-B560-90C04DFEFAC2}" type="pres">
      <dgm:prSet presAssocID="{43A2DA6D-81BA-4121-A23E-C12B6964E8B2}" presName="spaceBetweenRectangles" presStyleCnt="0"/>
      <dgm:spPr/>
    </dgm:pt>
    <dgm:pt modelId="{72ED9A6B-3051-4642-9A0D-E5006214B456}" type="pres">
      <dgm:prSet presAssocID="{97C9AB02-C492-418A-B928-3CD5942472B8}" presName="parentLin" presStyleCnt="0"/>
      <dgm:spPr/>
    </dgm:pt>
    <dgm:pt modelId="{92093AA1-9209-4239-BD51-24685724D732}" type="pres">
      <dgm:prSet presAssocID="{97C9AB02-C492-418A-B928-3CD5942472B8}" presName="parentLeftMargin" presStyleLbl="node1" presStyleIdx="0" presStyleCnt="3"/>
      <dgm:spPr/>
    </dgm:pt>
    <dgm:pt modelId="{9A495F05-32CD-475C-9AB9-B057874FC394}" type="pres">
      <dgm:prSet presAssocID="{97C9AB02-C492-418A-B928-3CD5942472B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42EEDDF-2E2F-4255-8319-441D82C3C2E9}" type="pres">
      <dgm:prSet presAssocID="{97C9AB02-C492-418A-B928-3CD5942472B8}" presName="negativeSpace" presStyleCnt="0"/>
      <dgm:spPr/>
    </dgm:pt>
    <dgm:pt modelId="{EE5AF7C0-8FC9-4CF9-A91D-C8D4150FB2FB}" type="pres">
      <dgm:prSet presAssocID="{97C9AB02-C492-418A-B928-3CD5942472B8}" presName="childText" presStyleLbl="conFgAcc1" presStyleIdx="1" presStyleCnt="3">
        <dgm:presLayoutVars>
          <dgm:bulletEnabled val="1"/>
        </dgm:presLayoutVars>
      </dgm:prSet>
      <dgm:spPr/>
    </dgm:pt>
    <dgm:pt modelId="{FABC3B89-5DBF-451B-9510-6C24F4D64235}" type="pres">
      <dgm:prSet presAssocID="{95958E2C-B6D5-4AD9-9340-D1EA3CA33125}" presName="spaceBetweenRectangles" presStyleCnt="0"/>
      <dgm:spPr/>
    </dgm:pt>
    <dgm:pt modelId="{B02876CA-FF62-4901-9C71-5714BCBB589D}" type="pres">
      <dgm:prSet presAssocID="{4A758FB4-97CC-4F36-9F5C-A4A1FBFAA9E9}" presName="parentLin" presStyleCnt="0"/>
      <dgm:spPr/>
    </dgm:pt>
    <dgm:pt modelId="{7979FA11-AA8E-496D-AE33-B58A6955AF98}" type="pres">
      <dgm:prSet presAssocID="{4A758FB4-97CC-4F36-9F5C-A4A1FBFAA9E9}" presName="parentLeftMargin" presStyleLbl="node1" presStyleIdx="1" presStyleCnt="3"/>
      <dgm:spPr/>
    </dgm:pt>
    <dgm:pt modelId="{C5E5612C-3C96-4C1D-8170-C8413DC46596}" type="pres">
      <dgm:prSet presAssocID="{4A758FB4-97CC-4F36-9F5C-A4A1FBFAA9E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E215D74-6F8A-4931-81BA-2DDDBC9DB623}" type="pres">
      <dgm:prSet presAssocID="{4A758FB4-97CC-4F36-9F5C-A4A1FBFAA9E9}" presName="negativeSpace" presStyleCnt="0"/>
      <dgm:spPr/>
    </dgm:pt>
    <dgm:pt modelId="{DC37740D-74CA-4F7C-9514-3EE2821E320F}" type="pres">
      <dgm:prSet presAssocID="{4A758FB4-97CC-4F36-9F5C-A4A1FBFAA9E9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459A1706-C9DA-4DF8-A0D3-8354567DFA15}" type="presOf" srcId="{51C0B0E0-A759-400D-B536-DD393E715D45}" destId="{DC37740D-74CA-4F7C-9514-3EE2821E320F}" srcOrd="0" destOrd="1" presId="urn:microsoft.com/office/officeart/2005/8/layout/list1"/>
    <dgm:cxn modelId="{B3C6B318-9145-43F1-9223-9A6966B0124E}" srcId="{FE27C00F-4681-4FC1-9728-0F0A5C82B586}" destId="{97C9AB02-C492-418A-B928-3CD5942472B8}" srcOrd="1" destOrd="0" parTransId="{BA87AF1B-1FBF-4FF4-AF52-ED02B90BFD00}" sibTransId="{95958E2C-B6D5-4AD9-9340-D1EA3CA33125}"/>
    <dgm:cxn modelId="{49DBFB29-3D8D-4C35-9780-BC5E3DFD3367}" type="presOf" srcId="{AE6287CD-51E9-4CD0-A71B-0BFD4E45D1DA}" destId="{09799DA0-8D6F-4885-98F6-2536151286C4}" srcOrd="1" destOrd="0" presId="urn:microsoft.com/office/officeart/2005/8/layout/list1"/>
    <dgm:cxn modelId="{68128A2B-69EE-4B52-AD3D-405AF05D019E}" srcId="{FE27C00F-4681-4FC1-9728-0F0A5C82B586}" destId="{4A758FB4-97CC-4F36-9F5C-A4A1FBFAA9E9}" srcOrd="2" destOrd="0" parTransId="{351F4DC9-3A41-4BF8-840B-7D93920A2EC0}" sibTransId="{6D27596D-0675-4F87-8285-E8DD0C6996A4}"/>
    <dgm:cxn modelId="{C48DBF30-8FAD-4AD8-A5E3-E7AC23316BA7}" type="presOf" srcId="{D0A64B57-AAEA-4ED5-B60A-EFA7CB88FC09}" destId="{DC37740D-74CA-4F7C-9514-3EE2821E320F}" srcOrd="0" destOrd="0" presId="urn:microsoft.com/office/officeart/2005/8/layout/list1"/>
    <dgm:cxn modelId="{30AED832-73B8-4846-9F54-96EED4D1A45A}" type="presOf" srcId="{2193EE1E-1D1B-48A1-8344-3638BE2CF4CC}" destId="{EE5AF7C0-8FC9-4CF9-A91D-C8D4150FB2FB}" srcOrd="0" destOrd="2" presId="urn:microsoft.com/office/officeart/2005/8/layout/list1"/>
    <dgm:cxn modelId="{5181D33F-638D-4A0C-8DB6-49AF84573781}" type="presOf" srcId="{97C9AB02-C492-418A-B928-3CD5942472B8}" destId="{92093AA1-9209-4239-BD51-24685724D732}" srcOrd="0" destOrd="0" presId="urn:microsoft.com/office/officeart/2005/8/layout/list1"/>
    <dgm:cxn modelId="{29B90340-C7E9-4460-92E2-58B1E7D62ADE}" srcId="{97C9AB02-C492-418A-B928-3CD5942472B8}" destId="{B3451D92-66AF-44BC-AA13-4DDBC445871D}" srcOrd="0" destOrd="0" parTransId="{89A417A0-6E6C-4FEC-A977-0CEBB809F868}" sibTransId="{16B1426B-339F-4054-A1D3-8725F83F8782}"/>
    <dgm:cxn modelId="{C356AF45-8592-48C8-B771-65401AA54E49}" srcId="{FE27C00F-4681-4FC1-9728-0F0A5C82B586}" destId="{AE6287CD-51E9-4CD0-A71B-0BFD4E45D1DA}" srcOrd="0" destOrd="0" parTransId="{85991E88-8CD2-4997-97DB-45195A9C2853}" sibTransId="{43A2DA6D-81BA-4121-A23E-C12B6964E8B2}"/>
    <dgm:cxn modelId="{89F9364A-6800-4834-AA62-136079EA552D}" srcId="{97C9AB02-C492-418A-B928-3CD5942472B8}" destId="{C509449D-902D-4A4F-9592-A2AD5464F6F0}" srcOrd="1" destOrd="0" parTransId="{1E7990F4-E197-4B76-8BDF-10F0263FFB97}" sibTransId="{482CD9C1-F8CD-4DEE-9CED-65778DB7D2C1}"/>
    <dgm:cxn modelId="{3A92A574-DB8E-4A47-8386-00AC77122179}" type="presOf" srcId="{4A758FB4-97CC-4F36-9F5C-A4A1FBFAA9E9}" destId="{7979FA11-AA8E-496D-AE33-B58A6955AF98}" srcOrd="0" destOrd="0" presId="urn:microsoft.com/office/officeart/2005/8/layout/list1"/>
    <dgm:cxn modelId="{08419576-FBAB-45CA-B1B6-D0282B6EBA68}" type="presOf" srcId="{C509449D-902D-4A4F-9592-A2AD5464F6F0}" destId="{EE5AF7C0-8FC9-4CF9-A91D-C8D4150FB2FB}" srcOrd="0" destOrd="1" presId="urn:microsoft.com/office/officeart/2005/8/layout/list1"/>
    <dgm:cxn modelId="{8E450C89-948A-4325-A5B6-0F9534B295FE}" type="presOf" srcId="{AE6287CD-51E9-4CD0-A71B-0BFD4E45D1DA}" destId="{0B09DBC0-E11B-4D26-9EC3-539B590AE694}" srcOrd="0" destOrd="0" presId="urn:microsoft.com/office/officeart/2005/8/layout/list1"/>
    <dgm:cxn modelId="{DE29FB8C-3CF7-470A-B976-A199760F35F3}" type="presOf" srcId="{4A758FB4-97CC-4F36-9F5C-A4A1FBFAA9E9}" destId="{C5E5612C-3C96-4C1D-8170-C8413DC46596}" srcOrd="1" destOrd="0" presId="urn:microsoft.com/office/officeart/2005/8/layout/list1"/>
    <dgm:cxn modelId="{13B4A7AD-FA6F-470C-BB57-EC6273CC71E1}" type="presOf" srcId="{FE27C00F-4681-4FC1-9728-0F0A5C82B586}" destId="{4238A3FC-67FA-447F-BE1F-5A0BFDB4D335}" srcOrd="0" destOrd="0" presId="urn:microsoft.com/office/officeart/2005/8/layout/list1"/>
    <dgm:cxn modelId="{1A9FB5B3-328C-41F3-A707-A74AD88B9892}" srcId="{4A758FB4-97CC-4F36-9F5C-A4A1FBFAA9E9}" destId="{D0A64B57-AAEA-4ED5-B60A-EFA7CB88FC09}" srcOrd="0" destOrd="0" parTransId="{0053E399-8E7C-4DA7-B257-BC9C175CF44B}" sibTransId="{4B574757-A614-49A3-9A92-3183052F2F75}"/>
    <dgm:cxn modelId="{8C5B58BA-7A32-45B1-8748-9B9138073DAD}" srcId="{4A758FB4-97CC-4F36-9F5C-A4A1FBFAA9E9}" destId="{51C0B0E0-A759-400D-B536-DD393E715D45}" srcOrd="1" destOrd="0" parTransId="{EEBAE010-A308-4A4A-946F-13867C7F05D3}" sibTransId="{1810F521-C3D2-4AF1-9540-C376F4BFFB22}"/>
    <dgm:cxn modelId="{D8057AD4-0015-4FC8-8D15-75CACF33EBDC}" type="presOf" srcId="{B3451D92-66AF-44BC-AA13-4DDBC445871D}" destId="{EE5AF7C0-8FC9-4CF9-A91D-C8D4150FB2FB}" srcOrd="0" destOrd="0" presId="urn:microsoft.com/office/officeart/2005/8/layout/list1"/>
    <dgm:cxn modelId="{8FD496D7-ABB8-4D81-98D7-063BF43EF27F}" srcId="{97C9AB02-C492-418A-B928-3CD5942472B8}" destId="{2193EE1E-1D1B-48A1-8344-3638BE2CF4CC}" srcOrd="2" destOrd="0" parTransId="{2D2FDCC4-28D6-4B76-947E-FE227F335F3C}" sibTransId="{08E7C2D7-9C70-4596-B883-E791258113F1}"/>
    <dgm:cxn modelId="{C44FC7FE-67E3-4716-B086-A634FCA9BD90}" type="presOf" srcId="{97C9AB02-C492-418A-B928-3CD5942472B8}" destId="{9A495F05-32CD-475C-9AB9-B057874FC394}" srcOrd="1" destOrd="0" presId="urn:microsoft.com/office/officeart/2005/8/layout/list1"/>
    <dgm:cxn modelId="{D3B836E6-4F2A-4D54-A614-24DC9980EE26}" type="presParOf" srcId="{4238A3FC-67FA-447F-BE1F-5A0BFDB4D335}" destId="{9ED00D67-BDD0-4E21-94E8-FCC013C04DFF}" srcOrd="0" destOrd="0" presId="urn:microsoft.com/office/officeart/2005/8/layout/list1"/>
    <dgm:cxn modelId="{04527E10-B65F-48B4-A5C0-1D0F0373691D}" type="presParOf" srcId="{9ED00D67-BDD0-4E21-94E8-FCC013C04DFF}" destId="{0B09DBC0-E11B-4D26-9EC3-539B590AE694}" srcOrd="0" destOrd="0" presId="urn:microsoft.com/office/officeart/2005/8/layout/list1"/>
    <dgm:cxn modelId="{0F9D5159-7D5E-490C-B3EE-60EE9208FBDD}" type="presParOf" srcId="{9ED00D67-BDD0-4E21-94E8-FCC013C04DFF}" destId="{09799DA0-8D6F-4885-98F6-2536151286C4}" srcOrd="1" destOrd="0" presId="urn:microsoft.com/office/officeart/2005/8/layout/list1"/>
    <dgm:cxn modelId="{C72E53B9-9267-4659-9A70-0BFFF77EA10F}" type="presParOf" srcId="{4238A3FC-67FA-447F-BE1F-5A0BFDB4D335}" destId="{58174BCB-903C-49D3-8AF0-756AF0AC04E2}" srcOrd="1" destOrd="0" presId="urn:microsoft.com/office/officeart/2005/8/layout/list1"/>
    <dgm:cxn modelId="{3875D5FC-547A-4D97-8794-DD0646BA7D13}" type="presParOf" srcId="{4238A3FC-67FA-447F-BE1F-5A0BFDB4D335}" destId="{EAC35C62-96F3-4B4D-B6C2-949D589EFAF9}" srcOrd="2" destOrd="0" presId="urn:microsoft.com/office/officeart/2005/8/layout/list1"/>
    <dgm:cxn modelId="{4356F6F8-AA6D-4DA8-B6DC-9B9F93EB9D35}" type="presParOf" srcId="{4238A3FC-67FA-447F-BE1F-5A0BFDB4D335}" destId="{34D9DF17-5E79-46A0-B560-90C04DFEFAC2}" srcOrd="3" destOrd="0" presId="urn:microsoft.com/office/officeart/2005/8/layout/list1"/>
    <dgm:cxn modelId="{DD5EEBF1-CD94-410F-B8DC-FC584B3D4835}" type="presParOf" srcId="{4238A3FC-67FA-447F-BE1F-5A0BFDB4D335}" destId="{72ED9A6B-3051-4642-9A0D-E5006214B456}" srcOrd="4" destOrd="0" presId="urn:microsoft.com/office/officeart/2005/8/layout/list1"/>
    <dgm:cxn modelId="{2A7FE83D-72D1-4735-B589-65745DD1D6CD}" type="presParOf" srcId="{72ED9A6B-3051-4642-9A0D-E5006214B456}" destId="{92093AA1-9209-4239-BD51-24685724D732}" srcOrd="0" destOrd="0" presId="urn:microsoft.com/office/officeart/2005/8/layout/list1"/>
    <dgm:cxn modelId="{220FB33A-9F3A-4844-A748-1BDFF6276538}" type="presParOf" srcId="{72ED9A6B-3051-4642-9A0D-E5006214B456}" destId="{9A495F05-32CD-475C-9AB9-B057874FC394}" srcOrd="1" destOrd="0" presId="urn:microsoft.com/office/officeart/2005/8/layout/list1"/>
    <dgm:cxn modelId="{8C89E558-A140-4FF6-A856-A499C1BD12A0}" type="presParOf" srcId="{4238A3FC-67FA-447F-BE1F-5A0BFDB4D335}" destId="{142EEDDF-2E2F-4255-8319-441D82C3C2E9}" srcOrd="5" destOrd="0" presId="urn:microsoft.com/office/officeart/2005/8/layout/list1"/>
    <dgm:cxn modelId="{428DB5FB-25DD-4E37-B32B-1CC4899A93E1}" type="presParOf" srcId="{4238A3FC-67FA-447F-BE1F-5A0BFDB4D335}" destId="{EE5AF7C0-8FC9-4CF9-A91D-C8D4150FB2FB}" srcOrd="6" destOrd="0" presId="urn:microsoft.com/office/officeart/2005/8/layout/list1"/>
    <dgm:cxn modelId="{92E96D0B-1212-49AF-B0EF-E5258656E974}" type="presParOf" srcId="{4238A3FC-67FA-447F-BE1F-5A0BFDB4D335}" destId="{FABC3B89-5DBF-451B-9510-6C24F4D64235}" srcOrd="7" destOrd="0" presId="urn:microsoft.com/office/officeart/2005/8/layout/list1"/>
    <dgm:cxn modelId="{0B9A2A82-4FB3-49FF-A9C3-BCB42DC38B5A}" type="presParOf" srcId="{4238A3FC-67FA-447F-BE1F-5A0BFDB4D335}" destId="{B02876CA-FF62-4901-9C71-5714BCBB589D}" srcOrd="8" destOrd="0" presId="urn:microsoft.com/office/officeart/2005/8/layout/list1"/>
    <dgm:cxn modelId="{C30F6706-EF7A-4615-9E15-2E303DDCF018}" type="presParOf" srcId="{B02876CA-FF62-4901-9C71-5714BCBB589D}" destId="{7979FA11-AA8E-496D-AE33-B58A6955AF98}" srcOrd="0" destOrd="0" presId="urn:microsoft.com/office/officeart/2005/8/layout/list1"/>
    <dgm:cxn modelId="{7E244AEB-AB6B-4FA9-95CA-25C71F666D12}" type="presParOf" srcId="{B02876CA-FF62-4901-9C71-5714BCBB589D}" destId="{C5E5612C-3C96-4C1D-8170-C8413DC46596}" srcOrd="1" destOrd="0" presId="urn:microsoft.com/office/officeart/2005/8/layout/list1"/>
    <dgm:cxn modelId="{AB9164EC-71FA-403A-A4E7-D2FF0DFB5C2A}" type="presParOf" srcId="{4238A3FC-67FA-447F-BE1F-5A0BFDB4D335}" destId="{FE215D74-6F8A-4931-81BA-2DDDBC9DB623}" srcOrd="9" destOrd="0" presId="urn:microsoft.com/office/officeart/2005/8/layout/list1"/>
    <dgm:cxn modelId="{1E6EF97C-554B-44B7-9B4F-A66F85A68D72}" type="presParOf" srcId="{4238A3FC-67FA-447F-BE1F-5A0BFDB4D335}" destId="{DC37740D-74CA-4F7C-9514-3EE2821E320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C35C62-96F3-4B4D-B6C2-949D589EFAF9}">
      <dsp:nvSpPr>
        <dsp:cNvPr id="0" name=""/>
        <dsp:cNvSpPr/>
      </dsp:nvSpPr>
      <dsp:spPr>
        <a:xfrm>
          <a:off x="0" y="424349"/>
          <a:ext cx="6240668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799DA0-8D6F-4885-98F6-2536151286C4}">
      <dsp:nvSpPr>
        <dsp:cNvPr id="0" name=""/>
        <dsp:cNvSpPr/>
      </dsp:nvSpPr>
      <dsp:spPr>
        <a:xfrm>
          <a:off x="312033" y="129149"/>
          <a:ext cx="4368468" cy="590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18" tIns="0" rIns="16511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Lehetőségek</a:t>
          </a:r>
          <a:r>
            <a:rPr lang="en-US" sz="2000" kern="1200" dirty="0"/>
            <a:t>:</a:t>
          </a:r>
        </a:p>
      </dsp:txBody>
      <dsp:txXfrm>
        <a:off x="340854" y="157970"/>
        <a:ext cx="4310826" cy="532758"/>
      </dsp:txXfrm>
    </dsp:sp>
    <dsp:sp modelId="{EE5AF7C0-8FC9-4CF9-A91D-C8D4150FB2FB}">
      <dsp:nvSpPr>
        <dsp:cNvPr id="0" name=""/>
        <dsp:cNvSpPr/>
      </dsp:nvSpPr>
      <dsp:spPr>
        <a:xfrm>
          <a:off x="0" y="1331549"/>
          <a:ext cx="6240668" cy="1953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965760"/>
              <a:satOff val="0"/>
              <a:lumOff val="-254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4345" tIns="416560" rIns="484345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/>
            <a:t>figyelembe</a:t>
          </a:r>
          <a:r>
            <a:rPr lang="en-US" sz="2000" kern="1200" dirty="0"/>
            <a:t> </a:t>
          </a:r>
          <a:r>
            <a:rPr lang="en-US" sz="2000" kern="1200" dirty="0" err="1"/>
            <a:t>kell</a:t>
          </a:r>
          <a:r>
            <a:rPr lang="en-US" sz="2000" kern="1200" dirty="0"/>
            <a:t> </a:t>
          </a:r>
          <a:r>
            <a:rPr lang="en-US" sz="2000" kern="1200" dirty="0" err="1"/>
            <a:t>venni</a:t>
          </a:r>
          <a:r>
            <a:rPr lang="en-US" sz="2000" kern="1200" dirty="0"/>
            <a:t> a </a:t>
          </a:r>
          <a:r>
            <a:rPr lang="en-US" sz="2000" kern="1200" dirty="0" err="1"/>
            <a:t>játék</a:t>
          </a:r>
          <a:r>
            <a:rPr lang="en-US" sz="2000" kern="1200" dirty="0"/>
            <a:t> </a:t>
          </a:r>
          <a:r>
            <a:rPr lang="en-US" sz="2000" kern="1200" dirty="0" err="1"/>
            <a:t>állását</a:t>
          </a:r>
          <a:r>
            <a:rPr lang="en-US" sz="2000" kern="1200" dirty="0"/>
            <a:t>, </a:t>
          </a:r>
          <a:r>
            <a:rPr lang="en-US" sz="2000" kern="1200" dirty="0" err="1"/>
            <a:t>szükség</a:t>
          </a:r>
          <a:r>
            <a:rPr lang="en-US" sz="2000" kern="1200" dirty="0"/>
            <a:t> </a:t>
          </a:r>
          <a:r>
            <a:rPr lang="en-US" sz="2000" kern="1200" dirty="0" err="1"/>
            <a:t>szerint</a:t>
          </a:r>
          <a:r>
            <a:rPr lang="en-US" sz="2000" kern="1200" dirty="0"/>
            <a:t> </a:t>
          </a:r>
          <a:r>
            <a:rPr lang="en-US" sz="2000" kern="1200" dirty="0" err="1"/>
            <a:t>új</a:t>
          </a:r>
          <a:r>
            <a:rPr lang="en-US" sz="2000" kern="1200" dirty="0"/>
            <a:t> </a:t>
          </a:r>
          <a:r>
            <a:rPr lang="en-US" sz="2000" kern="1200" dirty="0" err="1"/>
            <a:t>szerepeket</a:t>
          </a:r>
          <a:r>
            <a:rPr lang="en-US" sz="2000" kern="1200" dirty="0"/>
            <a:t> </a:t>
          </a:r>
          <a:r>
            <a:rPr lang="en-US" sz="2000" kern="1200" dirty="0" err="1"/>
            <a:t>osztani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újracsatlakozás után a felszabadult helyre újra be tud lépni a kiesett játékos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Viszont a pontjai elvesznek</a:t>
          </a:r>
        </a:p>
      </dsp:txBody>
      <dsp:txXfrm>
        <a:off x="0" y="1331549"/>
        <a:ext cx="6240668" cy="1953000"/>
      </dsp:txXfrm>
    </dsp:sp>
    <dsp:sp modelId="{9A495F05-32CD-475C-9AB9-B057874FC394}">
      <dsp:nvSpPr>
        <dsp:cNvPr id="0" name=""/>
        <dsp:cNvSpPr/>
      </dsp:nvSpPr>
      <dsp:spPr>
        <a:xfrm>
          <a:off x="312033" y="1036349"/>
          <a:ext cx="4368468" cy="590400"/>
        </a:xfrm>
        <a:prstGeom prst="roundRect">
          <a:avLst/>
        </a:prstGeom>
        <a:solidFill>
          <a:schemeClr val="accent5">
            <a:hueOff val="-965760"/>
            <a:satOff val="0"/>
            <a:lumOff val="-254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18" tIns="0" rIns="16511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Kieső játékos eltávolítása a játékból</a:t>
          </a:r>
          <a:endParaRPr lang="en-US" sz="2000" kern="1200"/>
        </a:p>
      </dsp:txBody>
      <dsp:txXfrm>
        <a:off x="340854" y="1065170"/>
        <a:ext cx="4310826" cy="532758"/>
      </dsp:txXfrm>
    </dsp:sp>
    <dsp:sp modelId="{DC37740D-74CA-4F7C-9514-3EE2821E320F}">
      <dsp:nvSpPr>
        <dsp:cNvPr id="0" name=""/>
        <dsp:cNvSpPr/>
      </dsp:nvSpPr>
      <dsp:spPr>
        <a:xfrm>
          <a:off x="0" y="3687750"/>
          <a:ext cx="6240668" cy="1669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931520"/>
              <a:satOff val="0"/>
              <a:lumOff val="-509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4345" tIns="416560" rIns="484345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Helyére bot játékos - szükség esetén automatikus lépések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Újracsatlakozás esetén a régi IDje alapján folytatni tudná a játékot.</a:t>
          </a:r>
        </a:p>
      </dsp:txBody>
      <dsp:txXfrm>
        <a:off x="0" y="3687750"/>
        <a:ext cx="6240668" cy="1669500"/>
      </dsp:txXfrm>
    </dsp:sp>
    <dsp:sp modelId="{C5E5612C-3C96-4C1D-8170-C8413DC46596}">
      <dsp:nvSpPr>
        <dsp:cNvPr id="0" name=""/>
        <dsp:cNvSpPr/>
      </dsp:nvSpPr>
      <dsp:spPr>
        <a:xfrm>
          <a:off x="312033" y="3392550"/>
          <a:ext cx="4368468" cy="590400"/>
        </a:xfrm>
        <a:prstGeom prst="roundRect">
          <a:avLst/>
        </a:prstGeom>
        <a:solidFill>
          <a:schemeClr val="accent5">
            <a:hueOff val="-1931520"/>
            <a:satOff val="0"/>
            <a:lumOff val="-50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18" tIns="0" rIns="16511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Kieső játékosok megjelölése</a:t>
          </a:r>
          <a:endParaRPr lang="en-US" sz="2000" kern="1200"/>
        </a:p>
      </dsp:txBody>
      <dsp:txXfrm>
        <a:off x="340854" y="3421371"/>
        <a:ext cx="4310826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2.jpeg>
</file>

<file path=ppt/media/image3.jpeg>
</file>

<file path=ppt/media/image4.png>
</file>

<file path=ppt/media/image5.svg>
</file>

<file path=ppt/media/image6.jp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557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D965B-87A4-4F43-BE02-800BCCDF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 anchor="ctr" anchorCtr="0"/>
          <a:lstStyle/>
          <a:p>
            <a:fld id="{403CB87E-4591-47A1-9046-CF63F17215EF}" type="datetime2">
              <a:rPr lang="en-US" smtClean="0"/>
              <a:t>Monday, November 30,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D35B-CBF1-40D9-BAA7-CF9E1E22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7328" y="6217920"/>
            <a:ext cx="7196328" cy="640080"/>
          </a:xfrm>
        </p:spPr>
        <p:txBody>
          <a:bodyPr anchor="ctr" anchorCtr="0"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6653A-450D-4BDE-8718-99F2D931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>
            <a:lvl1pPr algn="ctr">
              <a:defRPr/>
            </a:lvl1pPr>
          </a:lstStyle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695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B8191-8A0C-4077-9A2D-0255BF81A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Monday, November 30,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41B40-57AC-45F3-9AAC-DC2BEBB1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D65F4-29FA-451A-878F-768E426A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85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141D6-1E1A-4A54-A9B4-57F86865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Monday, November 30,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541D6-4702-4421-AEB2-D6CA3AAD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C9F43-CD60-4C38-94C9-0E6D3B72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101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5" y="1825625"/>
            <a:ext cx="10543031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1A7D4-E57E-4789-896B-B2A051BF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3DE70B-B772-416E-A790-995760B1742E}" type="datetime2">
              <a:rPr lang="en-US" smtClean="0"/>
              <a:t>Monday, November 30,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B63EE-3B35-4F8A-BDA3-E778BFE1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39EF2-7937-4C30-A883-7F7BD028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970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43032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43032" cy="15001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E2B4-314C-4D4F-8938-E437A2EF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Monday, November 30,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F23-6986-4A36-97F0-13F305A2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A1B9-2423-42BD-A553-DC5703F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680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599176" cy="4206382"/>
          </a:xfrm>
        </p:spPr>
        <p:txBody>
          <a:bodyPr/>
          <a:lstStyle>
            <a:lvl1pPr marL="457200" indent="-457200">
              <a:buFont typeface="Wingdings 2" panose="05020102010507070707" pitchFamily="18" charset="2"/>
              <a:buChar char="¬"/>
              <a:defRPr/>
            </a:lvl1pPr>
            <a:lvl2pPr marL="800100" indent="-342900">
              <a:buFont typeface="Wingdings 2" panose="05020102010507070707" pitchFamily="18" charset="2"/>
              <a:buChar char="¬"/>
              <a:defRPr/>
            </a:lvl2pPr>
            <a:lvl3pPr marL="1257300" indent="-342900">
              <a:buFont typeface="Wingdings 2" panose="05020102010507070707" pitchFamily="18" charset="2"/>
              <a:buChar char="¬"/>
              <a:defRPr/>
            </a:lvl3pPr>
            <a:lvl4pPr marL="1657350" indent="-285750">
              <a:buFont typeface="Wingdings 2" panose="05020102010507070707" pitchFamily="18" charset="2"/>
              <a:buChar char="¬"/>
              <a:defRPr/>
            </a:lvl4pPr>
            <a:lvl5pPr marL="2114550" indent="-28575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79145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A1B49-6AAA-4DA7-970F-B75899F1A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Monday, November 30,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3649A-B9A2-4737-B47E-758DC140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C1407-C705-451C-878E-8175DCCD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74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554969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554969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70321" y="1681163"/>
            <a:ext cx="4993335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0321" y="2505075"/>
            <a:ext cx="4993335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14039161-23B8-4738-9069-73EBE8884FDD}" type="datetime2">
              <a:rPr lang="en-US" smtClean="0"/>
              <a:t>Monday, November 30,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12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43A871-5A76-4349-99F0-C46C77380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Monday, November 30,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2E803-8BD9-40A2-8389-C19DA114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14ED-B772-4B84-813E-E34C9A97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347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Monday, November 30,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189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43032" cy="1600200"/>
          </a:xfrm>
        </p:spPr>
        <p:txBody>
          <a:bodyPr anchor="b">
            <a:no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199340"/>
            <a:ext cx="5780468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4813E-250B-4422-AE46-5E1AB964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EAEA162C-A7C1-4263-9453-1BAFF8C39559}" type="datetime2">
              <a:rPr lang="en-US" smtClean="0"/>
              <a:t>Monday, November 30,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5B81-E9CC-45F3-8EF1-35D2C8FF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A7E97-5A73-4602-9582-6CDACB91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821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4489180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305-9768-4792-866C-91238D45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64DF6793-3458-4587-8168-65F0C37A92D2}" type="datetime2">
              <a:rPr lang="en-US" smtClean="0"/>
              <a:t>Monday, November 30,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BF050-0FF1-499F-936E-FAAE50DC3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02C2E-1542-46B4-85B1-7A4B3F77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664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586836B-C327-49CB-ADF2-2E730C4A91BF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310F61-136C-42B3-981B-FDE3DD0A8135}"/>
              </a:ext>
            </a:extLst>
          </p:cNvPr>
          <p:cNvSpPr/>
          <p:nvPr/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43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Monday, November 30,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559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5955B3A-C08D-43E6-ABEF-A4F616FB6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719694A-8B4E-4127-9C08-9B8F39B6F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2D36E6B-D7EF-409B-B48D-1628C06EE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CF56BE-5CD5-4336-9327-477170DF3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899" y="3854831"/>
            <a:ext cx="5278995" cy="2156581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 err="1"/>
              <a:t>Szoftverfejlesztés</a:t>
            </a:r>
            <a:r>
              <a:rPr lang="en-US" sz="4800" dirty="0"/>
              <a:t> (GEIAL511M)</a:t>
            </a:r>
            <a:br>
              <a:rPr lang="en-US" sz="4800" dirty="0"/>
            </a:br>
            <a:r>
              <a:rPr lang="en-US" sz="4800" dirty="0" err="1"/>
              <a:t>Beadandó</a:t>
            </a:r>
            <a:r>
              <a:rPr lang="en-US" sz="4800" dirty="0"/>
              <a:t> </a:t>
            </a:r>
            <a:r>
              <a:rPr lang="en-US" sz="4800" dirty="0" err="1"/>
              <a:t>feladat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40A632-65A8-44C9-B656-EFF9397A0B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56182" y="3854830"/>
            <a:ext cx="4700133" cy="2156579"/>
          </a:xfrm>
        </p:spPr>
        <p:txBody>
          <a:bodyPr anchor="t">
            <a:normAutofit/>
          </a:bodyPr>
          <a:lstStyle/>
          <a:p>
            <a:pPr algn="l"/>
            <a:r>
              <a:rPr lang="en-US" sz="4000" u="sng" dirty="0"/>
              <a:t>Online </a:t>
            </a:r>
            <a:r>
              <a:rPr lang="en-US" sz="4000" u="sng" dirty="0" err="1"/>
              <a:t>társasjáték</a:t>
            </a:r>
            <a:endParaRPr lang="en-US" sz="4000" u="sng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16D2053-BB10-4615-A38D-86EEC0D8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422144" cy="3599020"/>
          </a:xfrm>
          <a:prstGeom prst="rect">
            <a:avLst/>
          </a:prstGeom>
          <a:solidFill>
            <a:srgbClr val="FDE81D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DEEE7BB-0154-45EA-9E4B-82ECEC68D8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15" r="-1" b="33716"/>
          <a:stretch/>
        </p:blipFill>
        <p:spPr>
          <a:xfrm>
            <a:off x="422145" y="10"/>
            <a:ext cx="11082529" cy="3599011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F2CC60F-C99A-48C5-856F-3C79856E9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FDE8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8A2ED1C-4B10-41E7-9BF6-7447B99B9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FDE8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3F26CCF-14F4-418D-8E3B-8688DC51F6FB}"/>
              </a:ext>
            </a:extLst>
          </p:cNvPr>
          <p:cNvSpPr txBox="1"/>
          <p:nvPr/>
        </p:nvSpPr>
        <p:spPr>
          <a:xfrm>
            <a:off x="8334453" y="5415947"/>
            <a:ext cx="4174434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Nagy Dániel Zoltán  JJ181J</a:t>
            </a:r>
          </a:p>
          <a:p>
            <a:pPr>
              <a:spcAft>
                <a:spcPts val="600"/>
              </a:spcAft>
            </a:pPr>
            <a:r>
              <a:rPr lang="en-US" dirty="0" err="1"/>
              <a:t>Soós</a:t>
            </a:r>
            <a:r>
              <a:rPr lang="en-US" dirty="0"/>
              <a:t> </a:t>
            </a:r>
            <a:r>
              <a:rPr lang="en-US" dirty="0" err="1"/>
              <a:t>Tamás</a:t>
            </a:r>
            <a:r>
              <a:rPr lang="en-US" dirty="0"/>
              <a:t> 	    AQ1L7O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41709-14A3-40DE-8242-5AA837FCB655}"/>
              </a:ext>
            </a:extLst>
          </p:cNvPr>
          <p:cNvSpPr txBox="1"/>
          <p:nvPr/>
        </p:nvSpPr>
        <p:spPr>
          <a:xfrm>
            <a:off x="10073268" y="6427828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2020.12.01.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527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CEB5-6110-490A-BF8F-BB9F61A73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43032" cy="1325563"/>
          </a:xfrm>
        </p:spPr>
        <p:txBody>
          <a:bodyPr>
            <a:normAutofit/>
          </a:bodyPr>
          <a:lstStyle/>
          <a:p>
            <a:r>
              <a:rPr lang="en-US" dirty="0" err="1"/>
              <a:t>Csatlakozás</a:t>
            </a:r>
            <a:r>
              <a:rPr lang="en-US" dirty="0"/>
              <a:t> a </a:t>
            </a:r>
            <a:r>
              <a:rPr lang="en-US" dirty="0" err="1"/>
              <a:t>szobához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721CA-6C6F-40DF-9B64-E7FC6DE23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42" y="1825067"/>
            <a:ext cx="2097223" cy="1498641"/>
          </a:xfrm>
          <a:prstGeom prst="rect">
            <a:avLst/>
          </a:prstGeom>
        </p:spPr>
      </p:pic>
      <p:pic>
        <p:nvPicPr>
          <p:cNvPr id="7" name="Picture 6" descr="Shape, rectangle&#10;&#10;Description automatically generated">
            <a:extLst>
              <a:ext uri="{FF2B5EF4-FFF2-40B4-BE49-F238E27FC236}">
                <a16:creationId xmlns:a16="http://schemas.microsoft.com/office/drawing/2014/main" id="{BDFCB19D-132D-4A75-929C-BCB4FE143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76" y="734564"/>
            <a:ext cx="1490149" cy="20091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422007-EA43-419A-9BA4-CFD8FC6840A4}"/>
              </a:ext>
            </a:extLst>
          </p:cNvPr>
          <p:cNvCxnSpPr>
            <a:cxnSpLocks/>
          </p:cNvCxnSpPr>
          <p:nvPr/>
        </p:nvCxnSpPr>
        <p:spPr>
          <a:xfrm>
            <a:off x="2867464" y="2169391"/>
            <a:ext cx="7205004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A6CD5F-DD61-492D-9B40-1EC4F9F76E8C}"/>
              </a:ext>
            </a:extLst>
          </p:cNvPr>
          <p:cNvCxnSpPr>
            <a:cxnSpLocks/>
          </p:cNvCxnSpPr>
          <p:nvPr/>
        </p:nvCxnSpPr>
        <p:spPr>
          <a:xfrm flipH="1">
            <a:off x="2867464" y="2706578"/>
            <a:ext cx="7205004" cy="37177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C8ADF09-6A25-4447-8BD3-7BAF389543BB}"/>
              </a:ext>
            </a:extLst>
          </p:cNvPr>
          <p:cNvSpPr txBox="1"/>
          <p:nvPr/>
        </p:nvSpPr>
        <p:spPr>
          <a:xfrm>
            <a:off x="3623974" y="1693658"/>
            <a:ext cx="2074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Kérés</a:t>
            </a:r>
            <a:r>
              <a:rPr lang="en-US" sz="2400" dirty="0"/>
              <a:t> </a:t>
            </a:r>
            <a:r>
              <a:rPr lang="en-US" sz="2400" dirty="0" err="1"/>
              <a:t>küldése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4B5318-8D04-4EA6-AE5C-487802164F07}"/>
              </a:ext>
            </a:extLst>
          </p:cNvPr>
          <p:cNvSpPr txBox="1"/>
          <p:nvPr/>
        </p:nvSpPr>
        <p:spPr>
          <a:xfrm>
            <a:off x="8905270" y="3632519"/>
            <a:ext cx="34043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</a:t>
            </a:r>
            <a:r>
              <a:rPr lang="en-US" dirty="0" err="1"/>
              <a:t>Új</a:t>
            </a:r>
            <a:r>
              <a:rPr lang="en-US" dirty="0"/>
              <a:t> </a:t>
            </a:r>
            <a:r>
              <a:rPr lang="en-US" dirty="0" err="1"/>
              <a:t>játékos</a:t>
            </a:r>
            <a:r>
              <a:rPr lang="en-US" dirty="0"/>
              <a:t> </a:t>
            </a:r>
            <a:r>
              <a:rPr lang="en-US" dirty="0" err="1"/>
              <a:t>felvétele</a:t>
            </a:r>
            <a:r>
              <a:rPr lang="en-US" dirty="0"/>
              <a:t> a </a:t>
            </a:r>
            <a:r>
              <a:rPr lang="en-US" dirty="0" err="1"/>
              <a:t>játékba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Válasz</a:t>
            </a:r>
            <a:r>
              <a:rPr lang="en-US" dirty="0"/>
              <a:t> = {</a:t>
            </a:r>
          </a:p>
          <a:p>
            <a:r>
              <a:rPr lang="en-US" dirty="0"/>
              <a:t>    "method": “join",</a:t>
            </a:r>
          </a:p>
          <a:p>
            <a:r>
              <a:rPr lang="en-US" dirty="0"/>
              <a:t>    “players": </a:t>
            </a:r>
            <a:r>
              <a:rPr lang="en-US" dirty="0" err="1"/>
              <a:t>game.players</a:t>
            </a:r>
            <a:endParaRPr lang="en-US" dirty="0"/>
          </a:p>
          <a:p>
            <a:r>
              <a:rPr lang="en-US" dirty="0"/>
              <a:t>};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818215-7CE2-411B-A792-D21DF901B71B}"/>
              </a:ext>
            </a:extLst>
          </p:cNvPr>
          <p:cNvSpPr txBox="1"/>
          <p:nvPr/>
        </p:nvSpPr>
        <p:spPr>
          <a:xfrm>
            <a:off x="3479410" y="2865442"/>
            <a:ext cx="5233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 dirty="0" err="1"/>
              <a:t>választ</a:t>
            </a:r>
            <a:r>
              <a:rPr lang="en-US" sz="2400" dirty="0"/>
              <a:t> a </a:t>
            </a:r>
            <a:r>
              <a:rPr lang="en-US" sz="2400" dirty="0" err="1"/>
              <a:t>szobában</a:t>
            </a:r>
            <a:r>
              <a:rPr lang="en-US" sz="2400" dirty="0"/>
              <a:t> </a:t>
            </a:r>
            <a:r>
              <a:rPr lang="en-US" sz="2400" dirty="0" err="1"/>
              <a:t>lévő</a:t>
            </a:r>
            <a:r>
              <a:rPr lang="en-US" sz="2400" dirty="0"/>
              <a:t> </a:t>
            </a:r>
            <a:r>
              <a:rPr lang="en-US" sz="2400" dirty="0" err="1"/>
              <a:t>játékosok</a:t>
            </a:r>
            <a:r>
              <a:rPr lang="en-US" sz="2400" dirty="0"/>
              <a:t> </a:t>
            </a:r>
            <a:r>
              <a:rPr lang="en-US" sz="2400" dirty="0" err="1"/>
              <a:t>mindegyike</a:t>
            </a:r>
            <a:r>
              <a:rPr lang="en-US" sz="2400" dirty="0"/>
              <a:t> </a:t>
            </a:r>
            <a:r>
              <a:rPr lang="en-US" sz="2400" dirty="0" err="1"/>
              <a:t>megkapja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9731FA-784F-4851-8424-FBB6857DAFC2}"/>
              </a:ext>
            </a:extLst>
          </p:cNvPr>
          <p:cNvSpPr txBox="1"/>
          <p:nvPr/>
        </p:nvSpPr>
        <p:spPr>
          <a:xfrm>
            <a:off x="244119" y="3534293"/>
            <a:ext cx="29260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Kérés</a:t>
            </a:r>
            <a:r>
              <a:rPr lang="en-US" dirty="0"/>
              <a:t> = {</a:t>
            </a:r>
          </a:p>
          <a:p>
            <a:r>
              <a:rPr lang="en-US" dirty="0"/>
              <a:t>    "method": "join",</a:t>
            </a:r>
          </a:p>
          <a:p>
            <a:r>
              <a:rPr lang="en-US" dirty="0"/>
              <a:t>    "</a:t>
            </a:r>
            <a:r>
              <a:rPr lang="en-US" dirty="0" err="1"/>
              <a:t>playerId</a:t>
            </a:r>
            <a:r>
              <a:rPr lang="en-US" dirty="0"/>
              <a:t>": </a:t>
            </a:r>
            <a:r>
              <a:rPr lang="en-US" dirty="0" err="1"/>
              <a:t>playerId</a:t>
            </a:r>
            <a:r>
              <a:rPr lang="en-US" dirty="0"/>
              <a:t>,</a:t>
            </a:r>
          </a:p>
          <a:p>
            <a:r>
              <a:rPr lang="en-US" dirty="0"/>
              <a:t>    "</a:t>
            </a:r>
            <a:r>
              <a:rPr lang="en-US" dirty="0" err="1"/>
              <a:t>gameId</a:t>
            </a:r>
            <a:r>
              <a:rPr lang="en-US" dirty="0"/>
              <a:t>": </a:t>
            </a:r>
            <a:r>
              <a:rPr lang="en-US" dirty="0" err="1"/>
              <a:t>gameId</a:t>
            </a:r>
            <a:r>
              <a:rPr lang="en-US" dirty="0"/>
              <a:t>,</a:t>
            </a:r>
          </a:p>
          <a:p>
            <a:r>
              <a:rPr lang="en-US" dirty="0"/>
              <a:t>    "name": name</a:t>
            </a:r>
          </a:p>
          <a:p>
            <a:r>
              <a:rPr lang="en-US" dirty="0"/>
              <a:t>};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8FFE164-A0B1-4156-89CB-828BB95074E1}"/>
              </a:ext>
            </a:extLst>
          </p:cNvPr>
          <p:cNvCxnSpPr>
            <a:cxnSpLocks/>
          </p:cNvCxnSpPr>
          <p:nvPr/>
        </p:nvCxnSpPr>
        <p:spPr>
          <a:xfrm flipH="1">
            <a:off x="3286731" y="2692509"/>
            <a:ext cx="6687263" cy="2719136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C9EBD334-EF78-4AAA-8D8C-3FBD73C72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775" y="5622230"/>
            <a:ext cx="1270860" cy="9081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E947E26-AFAB-46D2-9679-67C9898FC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350" y="5607217"/>
            <a:ext cx="1270860" cy="9081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2ABE347-C79B-4C67-AC4C-E6C204780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925" y="5648475"/>
            <a:ext cx="1270860" cy="908136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49C1D6-1928-4E9B-A4A2-A140A54FB5B8}"/>
              </a:ext>
            </a:extLst>
          </p:cNvPr>
          <p:cNvCxnSpPr>
            <a:cxnSpLocks/>
          </p:cNvCxnSpPr>
          <p:nvPr/>
        </p:nvCxnSpPr>
        <p:spPr>
          <a:xfrm flipH="1">
            <a:off x="5162843" y="2692509"/>
            <a:ext cx="4712677" cy="2798805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2FF5A1-598D-4001-BA70-16CA121DFD97}"/>
              </a:ext>
            </a:extLst>
          </p:cNvPr>
          <p:cNvCxnSpPr>
            <a:cxnSpLocks/>
          </p:cNvCxnSpPr>
          <p:nvPr/>
        </p:nvCxnSpPr>
        <p:spPr>
          <a:xfrm flipH="1">
            <a:off x="6742793" y="2706578"/>
            <a:ext cx="3231201" cy="2784736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147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CEB5-6110-490A-BF8F-BB9F61A73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43032" cy="1325563"/>
          </a:xfrm>
        </p:spPr>
        <p:txBody>
          <a:bodyPr>
            <a:normAutofit/>
          </a:bodyPr>
          <a:lstStyle/>
          <a:p>
            <a:r>
              <a:rPr lang="en-US" dirty="0" err="1"/>
              <a:t>Játék</a:t>
            </a:r>
            <a:r>
              <a:rPr lang="en-US" dirty="0"/>
              <a:t> </a:t>
            </a:r>
            <a:r>
              <a:rPr lang="en-US" dirty="0" err="1"/>
              <a:t>elindítása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721CA-6C6F-40DF-9B64-E7FC6DE23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42" y="1825067"/>
            <a:ext cx="2097223" cy="1498641"/>
          </a:xfrm>
          <a:prstGeom prst="rect">
            <a:avLst/>
          </a:prstGeom>
        </p:spPr>
      </p:pic>
      <p:pic>
        <p:nvPicPr>
          <p:cNvPr id="7" name="Picture 6" descr="Shape, rectangle&#10;&#10;Description automatically generated">
            <a:extLst>
              <a:ext uri="{FF2B5EF4-FFF2-40B4-BE49-F238E27FC236}">
                <a16:creationId xmlns:a16="http://schemas.microsoft.com/office/drawing/2014/main" id="{BDFCB19D-132D-4A75-929C-BCB4FE143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76" y="734564"/>
            <a:ext cx="1490149" cy="20091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422007-EA43-419A-9BA4-CFD8FC6840A4}"/>
              </a:ext>
            </a:extLst>
          </p:cNvPr>
          <p:cNvCxnSpPr>
            <a:cxnSpLocks/>
          </p:cNvCxnSpPr>
          <p:nvPr/>
        </p:nvCxnSpPr>
        <p:spPr>
          <a:xfrm>
            <a:off x="2867464" y="2169391"/>
            <a:ext cx="7205004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A6CD5F-DD61-492D-9B40-1EC4F9F76E8C}"/>
              </a:ext>
            </a:extLst>
          </p:cNvPr>
          <p:cNvCxnSpPr>
            <a:cxnSpLocks/>
          </p:cNvCxnSpPr>
          <p:nvPr/>
        </p:nvCxnSpPr>
        <p:spPr>
          <a:xfrm flipH="1">
            <a:off x="2867464" y="2706578"/>
            <a:ext cx="7205004" cy="37177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C8ADF09-6A25-4447-8BD3-7BAF389543BB}"/>
              </a:ext>
            </a:extLst>
          </p:cNvPr>
          <p:cNvSpPr txBox="1"/>
          <p:nvPr/>
        </p:nvSpPr>
        <p:spPr>
          <a:xfrm>
            <a:off x="3623974" y="1693658"/>
            <a:ext cx="2074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Kérés</a:t>
            </a:r>
            <a:r>
              <a:rPr lang="en-US" sz="2400" dirty="0"/>
              <a:t> </a:t>
            </a:r>
            <a:r>
              <a:rPr lang="en-US" sz="2400" dirty="0" err="1"/>
              <a:t>küldése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4B5318-8D04-4EA6-AE5C-487802164F07}"/>
              </a:ext>
            </a:extLst>
          </p:cNvPr>
          <p:cNvSpPr txBox="1"/>
          <p:nvPr/>
        </p:nvSpPr>
        <p:spPr>
          <a:xfrm>
            <a:off x="8905270" y="3632519"/>
            <a:ext cx="34043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-A </a:t>
            </a:r>
            <a:r>
              <a:rPr lang="en-US" dirty="0" err="1"/>
              <a:t>játék</a:t>
            </a:r>
            <a:r>
              <a:rPr lang="en-US" dirty="0"/>
              <a:t> </a:t>
            </a:r>
            <a:r>
              <a:rPr lang="en-US" dirty="0" err="1"/>
              <a:t>aktuális</a:t>
            </a:r>
            <a:r>
              <a:rPr lang="en-US" dirty="0"/>
              <a:t> </a:t>
            </a:r>
            <a:r>
              <a:rPr lang="en-US" dirty="0" err="1"/>
              <a:t>állapotának</a:t>
            </a:r>
            <a:r>
              <a:rPr lang="en-US" dirty="0"/>
              <a:t> </a:t>
            </a:r>
            <a:r>
              <a:rPr lang="en-US" dirty="0" err="1"/>
              <a:t>broadcastolása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Válasz</a:t>
            </a:r>
            <a:r>
              <a:rPr lang="en-US" dirty="0"/>
              <a:t> = {</a:t>
            </a:r>
          </a:p>
          <a:p>
            <a:r>
              <a:rPr lang="en-US" dirty="0"/>
              <a:t>    "method": “start",</a:t>
            </a:r>
          </a:p>
          <a:p>
            <a:r>
              <a:rPr lang="en-US" dirty="0"/>
              <a:t>    “game": game</a:t>
            </a:r>
          </a:p>
          <a:p>
            <a:r>
              <a:rPr lang="en-US" dirty="0"/>
              <a:t>};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818215-7CE2-411B-A792-D21DF901B71B}"/>
              </a:ext>
            </a:extLst>
          </p:cNvPr>
          <p:cNvSpPr txBox="1"/>
          <p:nvPr/>
        </p:nvSpPr>
        <p:spPr>
          <a:xfrm>
            <a:off x="3479410" y="2865442"/>
            <a:ext cx="5233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 dirty="0" err="1"/>
              <a:t>választ</a:t>
            </a:r>
            <a:r>
              <a:rPr lang="en-US" sz="2400" dirty="0"/>
              <a:t> a </a:t>
            </a:r>
            <a:r>
              <a:rPr lang="en-US" sz="2400" dirty="0" err="1"/>
              <a:t>szobában</a:t>
            </a:r>
            <a:r>
              <a:rPr lang="en-US" sz="2400" dirty="0"/>
              <a:t> </a:t>
            </a:r>
            <a:r>
              <a:rPr lang="en-US" sz="2400" dirty="0" err="1"/>
              <a:t>lévő</a:t>
            </a:r>
            <a:r>
              <a:rPr lang="en-US" sz="2400" dirty="0"/>
              <a:t> </a:t>
            </a:r>
            <a:r>
              <a:rPr lang="en-US" sz="2400" dirty="0" err="1"/>
              <a:t>játékosok</a:t>
            </a:r>
            <a:r>
              <a:rPr lang="en-US" sz="2400" dirty="0"/>
              <a:t> </a:t>
            </a:r>
            <a:r>
              <a:rPr lang="en-US" sz="2400" dirty="0" err="1"/>
              <a:t>mindegyike</a:t>
            </a:r>
            <a:r>
              <a:rPr lang="en-US" sz="2400" dirty="0"/>
              <a:t> </a:t>
            </a:r>
            <a:r>
              <a:rPr lang="en-US" sz="2400" dirty="0" err="1"/>
              <a:t>megkapja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9731FA-784F-4851-8424-FBB6857DAFC2}"/>
              </a:ext>
            </a:extLst>
          </p:cNvPr>
          <p:cNvSpPr txBox="1"/>
          <p:nvPr/>
        </p:nvSpPr>
        <p:spPr>
          <a:xfrm>
            <a:off x="244119" y="3534293"/>
            <a:ext cx="29260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Kérés</a:t>
            </a:r>
            <a:r>
              <a:rPr lang="en-US" dirty="0"/>
              <a:t> = {</a:t>
            </a:r>
          </a:p>
          <a:p>
            <a:r>
              <a:rPr lang="en-US" dirty="0"/>
              <a:t>"method": "start",</a:t>
            </a:r>
          </a:p>
          <a:p>
            <a:r>
              <a:rPr lang="en-US" dirty="0"/>
              <a:t>"</a:t>
            </a:r>
            <a:r>
              <a:rPr lang="en-US" dirty="0" err="1"/>
              <a:t>playerId</a:t>
            </a:r>
            <a:r>
              <a:rPr lang="en-US" dirty="0"/>
              <a:t>": </a:t>
            </a:r>
            <a:r>
              <a:rPr lang="en-US" dirty="0" err="1"/>
              <a:t>playerId</a:t>
            </a:r>
            <a:r>
              <a:rPr lang="en-US" dirty="0"/>
              <a:t>,</a:t>
            </a:r>
          </a:p>
          <a:p>
            <a:r>
              <a:rPr lang="en-US" dirty="0"/>
              <a:t>"</a:t>
            </a:r>
            <a:r>
              <a:rPr lang="en-US" dirty="0" err="1"/>
              <a:t>gameId</a:t>
            </a:r>
            <a:r>
              <a:rPr lang="en-US" dirty="0"/>
              <a:t>": </a:t>
            </a:r>
            <a:r>
              <a:rPr lang="en-US" dirty="0" err="1"/>
              <a:t>gameId</a:t>
            </a:r>
            <a:endParaRPr lang="en-US" dirty="0"/>
          </a:p>
          <a:p>
            <a:r>
              <a:rPr lang="en-US" dirty="0"/>
              <a:t>};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8FFE164-A0B1-4156-89CB-828BB95074E1}"/>
              </a:ext>
            </a:extLst>
          </p:cNvPr>
          <p:cNvCxnSpPr>
            <a:cxnSpLocks/>
          </p:cNvCxnSpPr>
          <p:nvPr/>
        </p:nvCxnSpPr>
        <p:spPr>
          <a:xfrm flipH="1">
            <a:off x="3286731" y="2692509"/>
            <a:ext cx="6687263" cy="2719136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C9EBD334-EF78-4AAA-8D8C-3FBD73C72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775" y="5622230"/>
            <a:ext cx="1270860" cy="9081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E947E26-AFAB-46D2-9679-67C9898FC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350" y="5607217"/>
            <a:ext cx="1270860" cy="9081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2ABE347-C79B-4C67-AC4C-E6C204780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925" y="5648475"/>
            <a:ext cx="1270860" cy="908136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49C1D6-1928-4E9B-A4A2-A140A54FB5B8}"/>
              </a:ext>
            </a:extLst>
          </p:cNvPr>
          <p:cNvCxnSpPr>
            <a:cxnSpLocks/>
          </p:cNvCxnSpPr>
          <p:nvPr/>
        </p:nvCxnSpPr>
        <p:spPr>
          <a:xfrm flipH="1">
            <a:off x="5162843" y="2692509"/>
            <a:ext cx="4712677" cy="2798805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2FF5A1-598D-4001-BA70-16CA121DFD97}"/>
              </a:ext>
            </a:extLst>
          </p:cNvPr>
          <p:cNvCxnSpPr>
            <a:cxnSpLocks/>
          </p:cNvCxnSpPr>
          <p:nvPr/>
        </p:nvCxnSpPr>
        <p:spPr>
          <a:xfrm flipH="1">
            <a:off x="6742793" y="2706578"/>
            <a:ext cx="3231201" cy="2784736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613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D6257-27CC-489C-B31B-AA7D1EFCE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6091" y="-148403"/>
            <a:ext cx="7391400" cy="953671"/>
          </a:xfrm>
        </p:spPr>
        <p:txBody>
          <a:bodyPr>
            <a:normAutofit/>
          </a:bodyPr>
          <a:lstStyle/>
          <a:p>
            <a:r>
              <a:rPr lang="en-US" sz="4000" dirty="0" err="1"/>
              <a:t>Példa</a:t>
            </a:r>
            <a:r>
              <a:rPr lang="en-US" sz="4000" dirty="0"/>
              <a:t> </a:t>
            </a:r>
            <a:r>
              <a:rPr lang="en-US" sz="4000" dirty="0" err="1"/>
              <a:t>egy</a:t>
            </a:r>
            <a:r>
              <a:rPr lang="en-US" sz="4000" dirty="0"/>
              <a:t> </a:t>
            </a:r>
            <a:r>
              <a:rPr lang="en-US" sz="4000" dirty="0" err="1"/>
              <a:t>játékállapotra</a:t>
            </a:r>
            <a:endParaRPr lang="en-US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4370A3-A35B-4812-ABA8-D4A01E965A39}"/>
              </a:ext>
            </a:extLst>
          </p:cNvPr>
          <p:cNvSpPr txBox="1"/>
          <p:nvPr/>
        </p:nvSpPr>
        <p:spPr>
          <a:xfrm>
            <a:off x="0" y="1"/>
            <a:ext cx="721995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{</a:t>
            </a:r>
          </a:p>
          <a:p>
            <a:r>
              <a:rPr lang="en-US" dirty="0"/>
              <a:t>  "id": "2cdd3c29-fa79-6fb2-644f-312b0bae0c39",</a:t>
            </a:r>
          </a:p>
          <a:p>
            <a:r>
              <a:rPr lang="en-US" dirty="0"/>
              <a:t>  "master": "ba6521fe-756c-47b4-5c7b-7c7762c7bdc6",</a:t>
            </a:r>
          </a:p>
          <a:p>
            <a:r>
              <a:rPr lang="en-US" dirty="0"/>
              <a:t>  "</a:t>
            </a:r>
            <a:r>
              <a:rPr lang="en-US" dirty="0" err="1"/>
              <a:t>boardSeed</a:t>
            </a:r>
            <a:r>
              <a:rPr lang="en-US" dirty="0"/>
              <a:t>": 856,</a:t>
            </a:r>
          </a:p>
          <a:p>
            <a:r>
              <a:rPr lang="en-US" dirty="0"/>
              <a:t>  "players": [</a:t>
            </a:r>
          </a:p>
          <a:p>
            <a:r>
              <a:rPr lang="en-US" dirty="0"/>
              <a:t>        {</a:t>
            </a:r>
          </a:p>
          <a:p>
            <a:r>
              <a:rPr lang="en-US" dirty="0"/>
              <a:t>          "</a:t>
            </a:r>
            <a:r>
              <a:rPr lang="en-US" dirty="0" err="1"/>
              <a:t>playerId</a:t>
            </a:r>
            <a:r>
              <a:rPr lang="en-US" dirty="0"/>
              <a:t>": "ba6521fe-756c-47b4-5c7b-7c7762c7bdc6",</a:t>
            </a:r>
          </a:p>
          <a:p>
            <a:r>
              <a:rPr lang="en-US" dirty="0"/>
              <a:t>          "tokens": 1,</a:t>
            </a:r>
          </a:p>
          <a:p>
            <a:r>
              <a:rPr lang="en-US" dirty="0"/>
              <a:t>          "name": "Kiss </a:t>
            </a:r>
            <a:r>
              <a:rPr lang="en-US" dirty="0" err="1"/>
              <a:t>Pista</a:t>
            </a:r>
            <a:r>
              <a:rPr lang="en-US" dirty="0"/>
              <a:t>",</a:t>
            </a:r>
          </a:p>
          <a:p>
            <a:r>
              <a:rPr lang="en-US" dirty="0"/>
              <a:t>          "choice": {</a:t>
            </a:r>
          </a:p>
          <a:p>
            <a:r>
              <a:rPr lang="en-US" dirty="0"/>
              <a:t>              "card": "15",</a:t>
            </a:r>
          </a:p>
          <a:p>
            <a:r>
              <a:rPr lang="en-US" dirty="0"/>
              <a:t>              "timestamp": "2020-11-30T08:48:55.708Z“</a:t>
            </a:r>
          </a:p>
          <a:p>
            <a:r>
              <a:rPr lang="en-US" dirty="0"/>
              <a:t>          }</a:t>
            </a:r>
          </a:p>
          <a:p>
            <a:r>
              <a:rPr lang="en-US" dirty="0"/>
              <a:t>        },</a:t>
            </a:r>
          </a:p>
          <a:p>
            <a:r>
              <a:rPr lang="en-US" dirty="0"/>
              <a:t>        {</a:t>
            </a:r>
          </a:p>
          <a:p>
            <a:r>
              <a:rPr lang="en-US" dirty="0"/>
              <a:t>          "</a:t>
            </a:r>
            <a:r>
              <a:rPr lang="en-US" dirty="0" err="1"/>
              <a:t>playerId</a:t>
            </a:r>
            <a:r>
              <a:rPr lang="en-US" dirty="0"/>
              <a:t>": "ed845050-0365-581c-6169-4508b3ae3650",</a:t>
            </a:r>
          </a:p>
          <a:p>
            <a:r>
              <a:rPr lang="en-US" dirty="0"/>
              <a:t>          "tokens": 0,</a:t>
            </a:r>
          </a:p>
          <a:p>
            <a:r>
              <a:rPr lang="en-US" dirty="0"/>
              <a:t>          "name": "</a:t>
            </a:r>
            <a:r>
              <a:rPr lang="en-US" dirty="0" err="1"/>
              <a:t>Kovács</a:t>
            </a:r>
            <a:r>
              <a:rPr lang="en-US" dirty="0"/>
              <a:t> </a:t>
            </a:r>
            <a:r>
              <a:rPr lang="en-US" dirty="0" err="1"/>
              <a:t>Terézia</a:t>
            </a:r>
            <a:r>
              <a:rPr lang="en-US" dirty="0"/>
              <a:t>",</a:t>
            </a:r>
          </a:p>
          <a:p>
            <a:r>
              <a:rPr lang="en-US" dirty="0"/>
              <a:t>          "choice": {</a:t>
            </a:r>
          </a:p>
          <a:p>
            <a:r>
              <a:rPr lang="en-US" dirty="0"/>
              <a:t>              "card": "22",</a:t>
            </a:r>
          </a:p>
          <a:p>
            <a:r>
              <a:rPr lang="en-US" dirty="0"/>
              <a:t>              "timestamp": "2020-11-30T08:48:59.243Z“</a:t>
            </a:r>
          </a:p>
          <a:p>
            <a:r>
              <a:rPr lang="en-US" dirty="0"/>
              <a:t>          }</a:t>
            </a:r>
          </a:p>
          <a:p>
            <a:r>
              <a:rPr lang="en-US" dirty="0"/>
              <a:t>        },</a:t>
            </a:r>
          </a:p>
          <a:p>
            <a:r>
              <a:rPr lang="en-US" dirty="0"/>
              <a:t>    ],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8EFD87-DD66-4F19-9828-C29485A1B41A}"/>
              </a:ext>
            </a:extLst>
          </p:cNvPr>
          <p:cNvSpPr txBox="1"/>
          <p:nvPr/>
        </p:nvSpPr>
        <p:spPr>
          <a:xfrm>
            <a:off x="7396413" y="2836248"/>
            <a:ext cx="411204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"dices": {</a:t>
            </a:r>
          </a:p>
          <a:p>
            <a:r>
              <a:rPr lang="en-US" dirty="0"/>
              <a:t>        "shape": "Snail",</a:t>
            </a:r>
          </a:p>
          <a:p>
            <a:r>
              <a:rPr lang="en-US" dirty="0"/>
              <a:t>        "texture": "Striped",</a:t>
            </a:r>
          </a:p>
          <a:p>
            <a:r>
              <a:rPr lang="en-US" dirty="0"/>
              <a:t>        "color": "Blue",</a:t>
            </a:r>
          </a:p>
          <a:p>
            <a:r>
              <a:rPr lang="en-US" dirty="0"/>
              <a:t>        "generator": {</a:t>
            </a:r>
          </a:p>
          <a:p>
            <a:r>
              <a:rPr lang="en-US" dirty="0"/>
              <a:t>              "color": "Blue", </a:t>
            </a:r>
          </a:p>
          <a:p>
            <a:r>
              <a:rPr lang="en-US" dirty="0"/>
              <a:t>              "way": "White“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}, </a:t>
            </a:r>
          </a:p>
          <a:p>
            <a:r>
              <a:rPr lang="en-US" dirty="0"/>
              <a:t>    "round": 2,</a:t>
            </a:r>
          </a:p>
          <a:p>
            <a:r>
              <a:rPr lang="en-US" dirty="0"/>
              <a:t>    "</a:t>
            </a:r>
            <a:r>
              <a:rPr lang="en-US" dirty="0" err="1"/>
              <a:t>noRounds</a:t>
            </a:r>
            <a:r>
              <a:rPr lang="en-US" dirty="0"/>
              <a:t>": 5,</a:t>
            </a:r>
          </a:p>
          <a:p>
            <a:r>
              <a:rPr lang="en-US" dirty="0"/>
              <a:t>    "</a:t>
            </a:r>
            <a:r>
              <a:rPr lang="en-US" dirty="0" err="1"/>
              <a:t>noTokens</a:t>
            </a:r>
            <a:r>
              <a:rPr lang="en-US" dirty="0"/>
              <a:t>": 29</a:t>
            </a:r>
          </a:p>
          <a:p>
            <a:r>
              <a:rPr lang="en-US" dirty="0"/>
              <a:t>}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07DF4B73-2526-4B36-B9EB-DBC12850250A}"/>
              </a:ext>
            </a:extLst>
          </p:cNvPr>
          <p:cNvCxnSpPr>
            <a:cxnSpLocks/>
            <a:endCxn id="7" idx="0"/>
          </p:cNvCxnSpPr>
          <p:nvPr/>
        </p:nvCxnSpPr>
        <p:spPr>
          <a:xfrm flipV="1">
            <a:off x="3619749" y="2836248"/>
            <a:ext cx="5832685" cy="3904060"/>
          </a:xfrm>
          <a:prstGeom prst="bentConnector4">
            <a:avLst>
              <a:gd name="adj1" fmla="val 53003"/>
              <a:gd name="adj2" fmla="val 122702"/>
            </a:avLst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484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CEB5-6110-490A-BF8F-BB9F61A73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43032" cy="1325563"/>
          </a:xfrm>
        </p:spPr>
        <p:txBody>
          <a:bodyPr>
            <a:normAutofit/>
          </a:bodyPr>
          <a:lstStyle/>
          <a:p>
            <a:r>
              <a:rPr lang="en-US" dirty="0" err="1"/>
              <a:t>Kocka</a:t>
            </a:r>
            <a:r>
              <a:rPr lang="en-US" dirty="0"/>
              <a:t> </a:t>
            </a:r>
            <a:r>
              <a:rPr lang="en-US" dirty="0" err="1"/>
              <a:t>dobása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721CA-6C6F-40DF-9B64-E7FC6DE23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42" y="1825067"/>
            <a:ext cx="2097223" cy="1498641"/>
          </a:xfrm>
          <a:prstGeom prst="rect">
            <a:avLst/>
          </a:prstGeom>
        </p:spPr>
      </p:pic>
      <p:pic>
        <p:nvPicPr>
          <p:cNvPr id="7" name="Picture 6" descr="Shape, rectangle&#10;&#10;Description automatically generated">
            <a:extLst>
              <a:ext uri="{FF2B5EF4-FFF2-40B4-BE49-F238E27FC236}">
                <a16:creationId xmlns:a16="http://schemas.microsoft.com/office/drawing/2014/main" id="{BDFCB19D-132D-4A75-929C-BCB4FE143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76" y="734564"/>
            <a:ext cx="1490149" cy="20091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422007-EA43-419A-9BA4-CFD8FC6840A4}"/>
              </a:ext>
            </a:extLst>
          </p:cNvPr>
          <p:cNvCxnSpPr>
            <a:cxnSpLocks/>
          </p:cNvCxnSpPr>
          <p:nvPr/>
        </p:nvCxnSpPr>
        <p:spPr>
          <a:xfrm>
            <a:off x="2867464" y="2169391"/>
            <a:ext cx="7205004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A6CD5F-DD61-492D-9B40-1EC4F9F76E8C}"/>
              </a:ext>
            </a:extLst>
          </p:cNvPr>
          <p:cNvCxnSpPr>
            <a:cxnSpLocks/>
          </p:cNvCxnSpPr>
          <p:nvPr/>
        </p:nvCxnSpPr>
        <p:spPr>
          <a:xfrm flipH="1">
            <a:off x="2867464" y="2706578"/>
            <a:ext cx="7205004" cy="37177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C8ADF09-6A25-4447-8BD3-7BAF389543BB}"/>
              </a:ext>
            </a:extLst>
          </p:cNvPr>
          <p:cNvSpPr txBox="1"/>
          <p:nvPr/>
        </p:nvSpPr>
        <p:spPr>
          <a:xfrm>
            <a:off x="3623974" y="1693658"/>
            <a:ext cx="2074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Kérés</a:t>
            </a:r>
            <a:r>
              <a:rPr lang="en-US" sz="2400" dirty="0"/>
              <a:t> </a:t>
            </a:r>
            <a:r>
              <a:rPr lang="en-US" sz="2400" dirty="0" err="1"/>
              <a:t>küldése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4B5318-8D04-4EA6-AE5C-487802164F07}"/>
              </a:ext>
            </a:extLst>
          </p:cNvPr>
          <p:cNvSpPr txBox="1"/>
          <p:nvPr/>
        </p:nvSpPr>
        <p:spPr>
          <a:xfrm>
            <a:off x="8905270" y="3632519"/>
            <a:ext cx="34043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-Ha </a:t>
            </a:r>
            <a:r>
              <a:rPr lang="en-US" dirty="0" err="1"/>
              <a:t>playerId</a:t>
            </a:r>
            <a:r>
              <a:rPr lang="en-US" dirty="0"/>
              <a:t> = master</a:t>
            </a:r>
          </a:p>
          <a:p>
            <a:r>
              <a:rPr lang="en-US" dirty="0"/>
              <a:t>-</a:t>
            </a:r>
            <a:r>
              <a:rPr lang="en-US" dirty="0" err="1"/>
              <a:t>Kockák</a:t>
            </a:r>
            <a:r>
              <a:rPr lang="en-US" dirty="0"/>
              <a:t> </a:t>
            </a:r>
            <a:r>
              <a:rPr lang="en-US" dirty="0" err="1"/>
              <a:t>generálása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Válasz</a:t>
            </a:r>
            <a:r>
              <a:rPr lang="en-US" dirty="0"/>
              <a:t> = {</a:t>
            </a:r>
          </a:p>
          <a:p>
            <a:r>
              <a:rPr lang="en-US" dirty="0"/>
              <a:t>    "method": “roll",</a:t>
            </a:r>
          </a:p>
          <a:p>
            <a:r>
              <a:rPr lang="en-US" dirty="0"/>
              <a:t>    “dices": </a:t>
            </a:r>
            <a:r>
              <a:rPr lang="en-US" dirty="0" err="1"/>
              <a:t>game.dices</a:t>
            </a:r>
            <a:endParaRPr lang="en-US" dirty="0"/>
          </a:p>
          <a:p>
            <a:r>
              <a:rPr lang="en-US" dirty="0"/>
              <a:t>};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818215-7CE2-411B-A792-D21DF901B71B}"/>
              </a:ext>
            </a:extLst>
          </p:cNvPr>
          <p:cNvSpPr txBox="1"/>
          <p:nvPr/>
        </p:nvSpPr>
        <p:spPr>
          <a:xfrm>
            <a:off x="3479410" y="2865442"/>
            <a:ext cx="5233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 dirty="0" err="1"/>
              <a:t>választ</a:t>
            </a:r>
            <a:r>
              <a:rPr lang="en-US" sz="2400" dirty="0"/>
              <a:t> a </a:t>
            </a:r>
            <a:r>
              <a:rPr lang="en-US" sz="2400" dirty="0" err="1"/>
              <a:t>szobában</a:t>
            </a:r>
            <a:r>
              <a:rPr lang="en-US" sz="2400" dirty="0"/>
              <a:t> </a:t>
            </a:r>
            <a:r>
              <a:rPr lang="en-US" sz="2400" dirty="0" err="1"/>
              <a:t>lévő</a:t>
            </a:r>
            <a:r>
              <a:rPr lang="en-US" sz="2400" dirty="0"/>
              <a:t> </a:t>
            </a:r>
            <a:r>
              <a:rPr lang="en-US" sz="2400" dirty="0" err="1"/>
              <a:t>játékosok</a:t>
            </a:r>
            <a:r>
              <a:rPr lang="en-US" sz="2400" dirty="0"/>
              <a:t> </a:t>
            </a:r>
            <a:r>
              <a:rPr lang="en-US" sz="2400" dirty="0" err="1"/>
              <a:t>mindegyike</a:t>
            </a:r>
            <a:r>
              <a:rPr lang="en-US" sz="2400" dirty="0"/>
              <a:t> </a:t>
            </a:r>
            <a:r>
              <a:rPr lang="en-US" sz="2400" dirty="0" err="1"/>
              <a:t>megkapja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9731FA-784F-4851-8424-FBB6857DAFC2}"/>
              </a:ext>
            </a:extLst>
          </p:cNvPr>
          <p:cNvSpPr txBox="1"/>
          <p:nvPr/>
        </p:nvSpPr>
        <p:spPr>
          <a:xfrm>
            <a:off x="244119" y="3534293"/>
            <a:ext cx="29260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Kérés</a:t>
            </a:r>
            <a:r>
              <a:rPr lang="en-US" dirty="0"/>
              <a:t> = {</a:t>
            </a:r>
          </a:p>
          <a:p>
            <a:r>
              <a:rPr lang="en-US" dirty="0"/>
              <a:t>"method": “roll",</a:t>
            </a:r>
          </a:p>
          <a:p>
            <a:r>
              <a:rPr lang="en-US" dirty="0"/>
              <a:t>"</a:t>
            </a:r>
            <a:r>
              <a:rPr lang="en-US" dirty="0" err="1"/>
              <a:t>playerId</a:t>
            </a:r>
            <a:r>
              <a:rPr lang="en-US" dirty="0"/>
              <a:t>": </a:t>
            </a:r>
            <a:r>
              <a:rPr lang="en-US" dirty="0" err="1"/>
              <a:t>playerId</a:t>
            </a:r>
            <a:r>
              <a:rPr lang="en-US" dirty="0"/>
              <a:t>,</a:t>
            </a:r>
          </a:p>
          <a:p>
            <a:r>
              <a:rPr lang="en-US" dirty="0"/>
              <a:t>"</a:t>
            </a:r>
            <a:r>
              <a:rPr lang="en-US" dirty="0" err="1"/>
              <a:t>gameId</a:t>
            </a:r>
            <a:r>
              <a:rPr lang="en-US" dirty="0"/>
              <a:t>": </a:t>
            </a:r>
            <a:r>
              <a:rPr lang="en-US" dirty="0" err="1"/>
              <a:t>gameId</a:t>
            </a:r>
            <a:endParaRPr lang="en-US" dirty="0"/>
          </a:p>
          <a:p>
            <a:r>
              <a:rPr lang="en-US" dirty="0"/>
              <a:t>};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8FFE164-A0B1-4156-89CB-828BB95074E1}"/>
              </a:ext>
            </a:extLst>
          </p:cNvPr>
          <p:cNvCxnSpPr>
            <a:cxnSpLocks/>
          </p:cNvCxnSpPr>
          <p:nvPr/>
        </p:nvCxnSpPr>
        <p:spPr>
          <a:xfrm flipH="1">
            <a:off x="3286731" y="2692509"/>
            <a:ext cx="6687263" cy="2719136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C9EBD334-EF78-4AAA-8D8C-3FBD73C72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775" y="5622230"/>
            <a:ext cx="1270860" cy="9081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E947E26-AFAB-46D2-9679-67C9898FC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350" y="5607217"/>
            <a:ext cx="1270860" cy="9081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2ABE347-C79B-4C67-AC4C-E6C204780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925" y="5648475"/>
            <a:ext cx="1270860" cy="908136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49C1D6-1928-4E9B-A4A2-A140A54FB5B8}"/>
              </a:ext>
            </a:extLst>
          </p:cNvPr>
          <p:cNvCxnSpPr>
            <a:cxnSpLocks/>
          </p:cNvCxnSpPr>
          <p:nvPr/>
        </p:nvCxnSpPr>
        <p:spPr>
          <a:xfrm flipH="1">
            <a:off x="5162843" y="2692509"/>
            <a:ext cx="4712677" cy="2798805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2FF5A1-598D-4001-BA70-16CA121DFD97}"/>
              </a:ext>
            </a:extLst>
          </p:cNvPr>
          <p:cNvCxnSpPr>
            <a:cxnSpLocks/>
          </p:cNvCxnSpPr>
          <p:nvPr/>
        </p:nvCxnSpPr>
        <p:spPr>
          <a:xfrm flipH="1">
            <a:off x="6742793" y="2706578"/>
            <a:ext cx="3231201" cy="2784736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1251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CEB5-6110-490A-BF8F-BB9F61A73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43032" cy="1325563"/>
          </a:xfrm>
        </p:spPr>
        <p:txBody>
          <a:bodyPr>
            <a:normAutofit/>
          </a:bodyPr>
          <a:lstStyle/>
          <a:p>
            <a:r>
              <a:rPr lang="en-US" dirty="0" err="1"/>
              <a:t>Kártya</a:t>
            </a:r>
            <a:r>
              <a:rPr lang="en-US" dirty="0"/>
              <a:t> </a:t>
            </a:r>
            <a:r>
              <a:rPr lang="en-US" dirty="0" err="1"/>
              <a:t>választása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721CA-6C6F-40DF-9B64-E7FC6DE23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42" y="1825067"/>
            <a:ext cx="2097223" cy="1498641"/>
          </a:xfrm>
          <a:prstGeom prst="rect">
            <a:avLst/>
          </a:prstGeom>
        </p:spPr>
      </p:pic>
      <p:pic>
        <p:nvPicPr>
          <p:cNvPr id="7" name="Picture 6" descr="Shape, rectangle&#10;&#10;Description automatically generated">
            <a:extLst>
              <a:ext uri="{FF2B5EF4-FFF2-40B4-BE49-F238E27FC236}">
                <a16:creationId xmlns:a16="http://schemas.microsoft.com/office/drawing/2014/main" id="{BDFCB19D-132D-4A75-929C-BCB4FE143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676" y="734564"/>
            <a:ext cx="1490149" cy="20091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422007-EA43-419A-9BA4-CFD8FC6840A4}"/>
              </a:ext>
            </a:extLst>
          </p:cNvPr>
          <p:cNvCxnSpPr>
            <a:cxnSpLocks/>
          </p:cNvCxnSpPr>
          <p:nvPr/>
        </p:nvCxnSpPr>
        <p:spPr>
          <a:xfrm>
            <a:off x="2867464" y="2169391"/>
            <a:ext cx="7205004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A6CD5F-DD61-492D-9B40-1EC4F9F76E8C}"/>
              </a:ext>
            </a:extLst>
          </p:cNvPr>
          <p:cNvCxnSpPr>
            <a:cxnSpLocks/>
          </p:cNvCxnSpPr>
          <p:nvPr/>
        </p:nvCxnSpPr>
        <p:spPr>
          <a:xfrm flipH="1">
            <a:off x="2867464" y="2706578"/>
            <a:ext cx="7205004" cy="37177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C8ADF09-6A25-4447-8BD3-7BAF389543BB}"/>
              </a:ext>
            </a:extLst>
          </p:cNvPr>
          <p:cNvSpPr txBox="1"/>
          <p:nvPr/>
        </p:nvSpPr>
        <p:spPr>
          <a:xfrm>
            <a:off x="3623974" y="1693658"/>
            <a:ext cx="2074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Kérés</a:t>
            </a:r>
            <a:r>
              <a:rPr lang="en-US" sz="2400" dirty="0"/>
              <a:t> </a:t>
            </a:r>
            <a:r>
              <a:rPr lang="en-US" sz="2400" dirty="0" err="1"/>
              <a:t>küldése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4B5318-8D04-4EA6-AE5C-487802164F07}"/>
              </a:ext>
            </a:extLst>
          </p:cNvPr>
          <p:cNvSpPr txBox="1"/>
          <p:nvPr/>
        </p:nvSpPr>
        <p:spPr>
          <a:xfrm>
            <a:off x="8905270" y="3632519"/>
            <a:ext cx="34043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Játékos</a:t>
            </a:r>
            <a:r>
              <a:rPr lang="en-US" dirty="0"/>
              <a:t> </a:t>
            </a:r>
            <a:r>
              <a:rPr lang="en-US" dirty="0" err="1"/>
              <a:t>állapotának</a:t>
            </a:r>
            <a:r>
              <a:rPr lang="en-US" dirty="0"/>
              <a:t> </a:t>
            </a:r>
            <a:r>
              <a:rPr lang="en-US" dirty="0" err="1"/>
              <a:t>frissítése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Válasz</a:t>
            </a:r>
            <a:r>
              <a:rPr lang="en-US" dirty="0"/>
              <a:t> = {</a:t>
            </a:r>
          </a:p>
          <a:p>
            <a:r>
              <a:rPr lang="en-US" dirty="0"/>
              <a:t>    "method": “choose",</a:t>
            </a:r>
          </a:p>
          <a:p>
            <a:r>
              <a:rPr lang="en-US" dirty="0"/>
              <a:t>    “</a:t>
            </a:r>
            <a:r>
              <a:rPr lang="en-US" dirty="0" err="1"/>
              <a:t>playerInfo</a:t>
            </a:r>
            <a:r>
              <a:rPr lang="en-US" dirty="0"/>
              <a:t>": player</a:t>
            </a:r>
          </a:p>
          <a:p>
            <a:r>
              <a:rPr lang="en-US" dirty="0"/>
              <a:t>};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(ha </a:t>
            </a:r>
            <a:r>
              <a:rPr lang="en-US" dirty="0" err="1"/>
              <a:t>mindenki</a:t>
            </a:r>
            <a:r>
              <a:rPr lang="en-US" dirty="0"/>
              <a:t> </a:t>
            </a:r>
            <a:r>
              <a:rPr lang="en-US" dirty="0" err="1"/>
              <a:t>választott</a:t>
            </a:r>
            <a:r>
              <a:rPr lang="en-US" dirty="0"/>
              <a:t>: </a:t>
            </a:r>
          </a:p>
          <a:p>
            <a:r>
              <a:rPr lang="en-US" dirty="0" err="1"/>
              <a:t>Nyertes</a:t>
            </a:r>
            <a:r>
              <a:rPr lang="en-US" dirty="0"/>
              <a:t> </a:t>
            </a:r>
            <a:r>
              <a:rPr lang="en-US" dirty="0" err="1"/>
              <a:t>kihírdetése</a:t>
            </a:r>
            <a:r>
              <a:rPr lang="en-US" dirty="0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818215-7CE2-411B-A792-D21DF901B71B}"/>
              </a:ext>
            </a:extLst>
          </p:cNvPr>
          <p:cNvSpPr txBox="1"/>
          <p:nvPr/>
        </p:nvSpPr>
        <p:spPr>
          <a:xfrm>
            <a:off x="3479410" y="2865442"/>
            <a:ext cx="5233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 dirty="0" err="1"/>
              <a:t>választ</a:t>
            </a:r>
            <a:r>
              <a:rPr lang="en-US" sz="2400" dirty="0"/>
              <a:t> a </a:t>
            </a:r>
            <a:r>
              <a:rPr lang="en-US" sz="2400" dirty="0" err="1"/>
              <a:t>szobában</a:t>
            </a:r>
            <a:r>
              <a:rPr lang="en-US" sz="2400" dirty="0"/>
              <a:t> </a:t>
            </a:r>
            <a:r>
              <a:rPr lang="en-US" sz="2400" dirty="0" err="1"/>
              <a:t>lévő</a:t>
            </a:r>
            <a:r>
              <a:rPr lang="en-US" sz="2400" dirty="0"/>
              <a:t> </a:t>
            </a:r>
            <a:r>
              <a:rPr lang="en-US" sz="2400" dirty="0" err="1"/>
              <a:t>játékosok</a:t>
            </a:r>
            <a:r>
              <a:rPr lang="en-US" sz="2400" dirty="0"/>
              <a:t> </a:t>
            </a:r>
            <a:r>
              <a:rPr lang="en-US" sz="2400" dirty="0" err="1"/>
              <a:t>mindegyike</a:t>
            </a:r>
            <a:r>
              <a:rPr lang="en-US" sz="2400" dirty="0"/>
              <a:t> </a:t>
            </a:r>
            <a:r>
              <a:rPr lang="en-US" sz="2400" dirty="0" err="1"/>
              <a:t>megkapja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9731FA-784F-4851-8424-FBB6857DAFC2}"/>
              </a:ext>
            </a:extLst>
          </p:cNvPr>
          <p:cNvSpPr txBox="1"/>
          <p:nvPr/>
        </p:nvSpPr>
        <p:spPr>
          <a:xfrm>
            <a:off x="244119" y="3534293"/>
            <a:ext cx="29260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Kérés</a:t>
            </a:r>
            <a:r>
              <a:rPr lang="en-US" dirty="0"/>
              <a:t> = {</a:t>
            </a:r>
          </a:p>
          <a:p>
            <a:r>
              <a:rPr lang="en-US" dirty="0"/>
              <a:t>"method": “choose",</a:t>
            </a:r>
          </a:p>
          <a:p>
            <a:r>
              <a:rPr lang="en-US" dirty="0"/>
              <a:t>"</a:t>
            </a:r>
            <a:r>
              <a:rPr lang="en-US" dirty="0" err="1"/>
              <a:t>playerId</a:t>
            </a:r>
            <a:r>
              <a:rPr lang="en-US" dirty="0"/>
              <a:t>": </a:t>
            </a:r>
            <a:r>
              <a:rPr lang="en-US" dirty="0" err="1"/>
              <a:t>playerId</a:t>
            </a:r>
            <a:r>
              <a:rPr lang="en-US" dirty="0"/>
              <a:t>,</a:t>
            </a:r>
          </a:p>
          <a:p>
            <a:r>
              <a:rPr lang="en-US" dirty="0"/>
              <a:t>"</a:t>
            </a:r>
            <a:r>
              <a:rPr lang="en-US" dirty="0" err="1"/>
              <a:t>gameId</a:t>
            </a:r>
            <a:r>
              <a:rPr lang="en-US" dirty="0"/>
              <a:t>": </a:t>
            </a:r>
            <a:r>
              <a:rPr lang="en-US" dirty="0" err="1"/>
              <a:t>gameId</a:t>
            </a:r>
            <a:r>
              <a:rPr lang="en-US" dirty="0"/>
              <a:t>,</a:t>
            </a:r>
          </a:p>
          <a:p>
            <a:r>
              <a:rPr lang="en-US" dirty="0"/>
              <a:t>“card “: </a:t>
            </a:r>
            <a:r>
              <a:rPr lang="en-US" dirty="0" err="1"/>
              <a:t>cardIndex</a:t>
            </a:r>
            <a:endParaRPr lang="en-US" dirty="0"/>
          </a:p>
          <a:p>
            <a:r>
              <a:rPr lang="en-US" dirty="0"/>
              <a:t>};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8FFE164-A0B1-4156-89CB-828BB95074E1}"/>
              </a:ext>
            </a:extLst>
          </p:cNvPr>
          <p:cNvCxnSpPr>
            <a:cxnSpLocks/>
          </p:cNvCxnSpPr>
          <p:nvPr/>
        </p:nvCxnSpPr>
        <p:spPr>
          <a:xfrm flipH="1">
            <a:off x="3286731" y="2692509"/>
            <a:ext cx="6687263" cy="2719136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C9EBD334-EF78-4AAA-8D8C-3FBD73C72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775" y="5622230"/>
            <a:ext cx="1270860" cy="9081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E947E26-AFAB-46D2-9679-67C9898FC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350" y="5607217"/>
            <a:ext cx="1270860" cy="9081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2ABE347-C79B-4C67-AC4C-E6C204780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925" y="5648475"/>
            <a:ext cx="1270860" cy="908136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49C1D6-1928-4E9B-A4A2-A140A54FB5B8}"/>
              </a:ext>
            </a:extLst>
          </p:cNvPr>
          <p:cNvCxnSpPr>
            <a:cxnSpLocks/>
          </p:cNvCxnSpPr>
          <p:nvPr/>
        </p:nvCxnSpPr>
        <p:spPr>
          <a:xfrm flipH="1">
            <a:off x="5162843" y="2692509"/>
            <a:ext cx="4712677" cy="2798805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2FF5A1-598D-4001-BA70-16CA121DFD97}"/>
              </a:ext>
            </a:extLst>
          </p:cNvPr>
          <p:cNvCxnSpPr>
            <a:cxnSpLocks/>
          </p:cNvCxnSpPr>
          <p:nvPr/>
        </p:nvCxnSpPr>
        <p:spPr>
          <a:xfrm flipH="1">
            <a:off x="6742793" y="2706578"/>
            <a:ext cx="3231201" cy="2784736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744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88F31-194C-495A-81B0-07F021135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6" y="0"/>
            <a:ext cx="10543032" cy="1325563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kör</a:t>
            </a:r>
            <a:r>
              <a:rPr lang="en-US" dirty="0"/>
              <a:t> </a:t>
            </a:r>
            <a:r>
              <a:rPr lang="en-US" dirty="0" err="1"/>
              <a:t>nyertesének</a:t>
            </a:r>
            <a:r>
              <a:rPr lang="en-US" dirty="0"/>
              <a:t> </a:t>
            </a:r>
            <a:r>
              <a:rPr lang="en-US" dirty="0" err="1"/>
              <a:t>kihirdetése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CA85A-D371-4296-AE68-5FFE48385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886" y="1325562"/>
            <a:ext cx="11379489" cy="5532437"/>
          </a:xfrm>
        </p:spPr>
        <p:txBody>
          <a:bodyPr>
            <a:normAutofit fontScale="70000" lnSpcReduction="20000"/>
          </a:bodyPr>
          <a:lstStyle/>
          <a:p>
            <a:pPr marL="457200" indent="-457200">
              <a:lnSpc>
                <a:spcPct val="170000"/>
              </a:lnSpc>
              <a:buFont typeface="+mj-lt"/>
              <a:buAutoNum type="arabicPeriod"/>
            </a:pPr>
            <a:r>
              <a:rPr lang="en-US" dirty="0"/>
              <a:t>A </a:t>
            </a:r>
            <a:r>
              <a:rPr lang="en-US" dirty="0" err="1"/>
              <a:t>kártyákat</a:t>
            </a:r>
            <a:r>
              <a:rPr lang="en-US" dirty="0"/>
              <a:t> a </a:t>
            </a:r>
            <a:r>
              <a:rPr lang="en-US" dirty="0" err="1"/>
              <a:t>boardSeed</a:t>
            </a:r>
            <a:r>
              <a:rPr lang="en-US" dirty="0"/>
              <a:t> </a:t>
            </a:r>
            <a:r>
              <a:rPr lang="en-US" dirty="0" err="1"/>
              <a:t>érték</a:t>
            </a:r>
            <a:r>
              <a:rPr lang="en-US" dirty="0"/>
              <a:t> </a:t>
            </a:r>
            <a:r>
              <a:rPr lang="en-US" dirty="0" err="1"/>
              <a:t>alapján</a:t>
            </a:r>
            <a:r>
              <a:rPr lang="en-US" dirty="0"/>
              <a:t> </a:t>
            </a:r>
            <a:r>
              <a:rPr lang="en-US" dirty="0" err="1"/>
              <a:t>megkeveri</a:t>
            </a:r>
            <a:r>
              <a:rPr lang="en-US" dirty="0"/>
              <a:t> (A </a:t>
            </a:r>
            <a:r>
              <a:rPr lang="en-US" dirty="0" err="1"/>
              <a:t>frontenden</a:t>
            </a:r>
            <a:r>
              <a:rPr lang="en-US" dirty="0"/>
              <a:t> is </a:t>
            </a:r>
            <a:r>
              <a:rPr lang="en-US" dirty="0" err="1"/>
              <a:t>hasonlóan</a:t>
            </a:r>
            <a:r>
              <a:rPr lang="en-US" dirty="0"/>
              <a:t> </a:t>
            </a:r>
            <a:r>
              <a:rPr lang="en-US" dirty="0" err="1"/>
              <a:t>keverődnek</a:t>
            </a:r>
            <a:r>
              <a:rPr lang="en-US" dirty="0"/>
              <a:t> meg a </a:t>
            </a:r>
            <a:r>
              <a:rPr lang="en-US" dirty="0" err="1"/>
              <a:t>lapok</a:t>
            </a:r>
            <a:r>
              <a:rPr lang="en-US" dirty="0"/>
              <a:t>, </a:t>
            </a:r>
            <a:r>
              <a:rPr lang="en-US" dirty="0" err="1"/>
              <a:t>így</a:t>
            </a:r>
            <a:r>
              <a:rPr lang="en-US" dirty="0"/>
              <a:t> </a:t>
            </a:r>
            <a:r>
              <a:rPr lang="en-US" dirty="0" err="1"/>
              <a:t>mindenki</a:t>
            </a:r>
            <a:r>
              <a:rPr lang="en-US" dirty="0"/>
              <a:t> </a:t>
            </a:r>
            <a:r>
              <a:rPr lang="en-US" dirty="0" err="1"/>
              <a:t>ugyan</a:t>
            </a:r>
            <a:r>
              <a:rPr lang="en-US" dirty="0"/>
              <a:t> </a:t>
            </a:r>
            <a:r>
              <a:rPr lang="en-US" dirty="0" err="1"/>
              <a:t>azt</a:t>
            </a:r>
            <a:r>
              <a:rPr lang="en-US" dirty="0"/>
              <a:t> </a:t>
            </a:r>
            <a:r>
              <a:rPr lang="en-US" dirty="0" err="1"/>
              <a:t>látja</a:t>
            </a:r>
            <a:r>
              <a:rPr lang="en-US" dirty="0"/>
              <a:t>)</a:t>
            </a:r>
          </a:p>
          <a:p>
            <a:pPr marL="457200" indent="-457200">
              <a:lnSpc>
                <a:spcPct val="170000"/>
              </a:lnSpc>
              <a:buFont typeface="+mj-lt"/>
              <a:buAutoNum type="arabicPeriod"/>
            </a:pPr>
            <a:r>
              <a:rPr lang="en-US" dirty="0"/>
              <a:t>A </a:t>
            </a:r>
            <a:r>
              <a:rPr lang="en-US" dirty="0" err="1"/>
              <a:t>kockák</a:t>
            </a:r>
            <a:r>
              <a:rPr lang="en-US" dirty="0"/>
              <a:t> </a:t>
            </a:r>
            <a:r>
              <a:rPr lang="en-US" dirty="0" err="1"/>
              <a:t>értékei</a:t>
            </a:r>
            <a:r>
              <a:rPr lang="en-US" dirty="0"/>
              <a:t> </a:t>
            </a:r>
            <a:r>
              <a:rPr lang="en-US" dirty="0" err="1"/>
              <a:t>alapján</a:t>
            </a:r>
            <a:r>
              <a:rPr lang="en-US" dirty="0"/>
              <a:t> </a:t>
            </a:r>
            <a:r>
              <a:rPr lang="en-US" dirty="0" err="1"/>
              <a:t>végigmegy</a:t>
            </a:r>
            <a:r>
              <a:rPr lang="en-US" dirty="0"/>
              <a:t> a </a:t>
            </a:r>
            <a:r>
              <a:rPr lang="en-US" dirty="0" err="1"/>
              <a:t>lapokon</a:t>
            </a:r>
            <a:r>
              <a:rPr lang="en-US" dirty="0"/>
              <a:t>, </a:t>
            </a:r>
            <a:r>
              <a:rPr lang="en-US" dirty="0" err="1"/>
              <a:t>figyelembe</a:t>
            </a:r>
            <a:r>
              <a:rPr lang="en-US" dirty="0"/>
              <a:t> </a:t>
            </a:r>
            <a:r>
              <a:rPr lang="en-US" dirty="0" err="1"/>
              <a:t>véve</a:t>
            </a:r>
            <a:r>
              <a:rPr lang="en-US" dirty="0"/>
              <a:t> a </a:t>
            </a:r>
            <a:r>
              <a:rPr lang="en-US" dirty="0" err="1"/>
              <a:t>speciális</a:t>
            </a:r>
            <a:r>
              <a:rPr lang="en-US" dirty="0"/>
              <a:t>, </a:t>
            </a:r>
            <a:r>
              <a:rPr lang="en-US" dirty="0" err="1"/>
              <a:t>változtató</a:t>
            </a:r>
            <a:r>
              <a:rPr lang="en-US" dirty="0"/>
              <a:t> </a:t>
            </a:r>
            <a:r>
              <a:rPr lang="en-US" dirty="0" err="1"/>
              <a:t>lapokat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megtalálja</a:t>
            </a:r>
            <a:r>
              <a:rPr lang="en-US" dirty="0"/>
              <a:t> a </a:t>
            </a:r>
            <a:r>
              <a:rPr lang="en-US" dirty="0" err="1"/>
              <a:t>nyerő</a:t>
            </a:r>
            <a:r>
              <a:rPr lang="en-US" dirty="0"/>
              <a:t> </a:t>
            </a:r>
            <a:r>
              <a:rPr lang="en-US" dirty="0" err="1"/>
              <a:t>lapot</a:t>
            </a:r>
            <a:r>
              <a:rPr lang="en-US" dirty="0"/>
              <a:t>.</a:t>
            </a:r>
          </a:p>
          <a:p>
            <a:pPr marL="457200" indent="-457200">
              <a:lnSpc>
                <a:spcPct val="170000"/>
              </a:lnSpc>
              <a:buFont typeface="+mj-lt"/>
              <a:buAutoNum type="arabicPeriod"/>
            </a:pPr>
            <a:r>
              <a:rPr lang="en-US" dirty="0"/>
              <a:t>A </a:t>
            </a:r>
            <a:r>
              <a:rPr lang="en-US" dirty="0" err="1"/>
              <a:t>játékosok</a:t>
            </a:r>
            <a:r>
              <a:rPr lang="en-US" dirty="0"/>
              <a:t> </a:t>
            </a:r>
            <a:r>
              <a:rPr lang="en-US" dirty="0" err="1"/>
              <a:t>tippjeit</a:t>
            </a:r>
            <a:r>
              <a:rPr lang="en-US" dirty="0"/>
              <a:t> </a:t>
            </a:r>
            <a:r>
              <a:rPr lang="en-US" dirty="0" err="1"/>
              <a:t>leellenőrzi</a:t>
            </a:r>
            <a:r>
              <a:rPr lang="en-US" dirty="0"/>
              <a:t>. </a:t>
            </a:r>
            <a:r>
              <a:rPr lang="en-US" dirty="0" err="1"/>
              <a:t>Megkeresi</a:t>
            </a:r>
            <a:r>
              <a:rPr lang="en-US" dirty="0"/>
              <a:t> a </a:t>
            </a:r>
            <a:r>
              <a:rPr lang="en-US" dirty="0" err="1"/>
              <a:t>leggyorsabb</a:t>
            </a:r>
            <a:r>
              <a:rPr lang="en-US" dirty="0"/>
              <a:t> </a:t>
            </a:r>
            <a:r>
              <a:rPr lang="en-US" dirty="0" err="1"/>
              <a:t>játékost</a:t>
            </a:r>
            <a:r>
              <a:rPr lang="en-US" dirty="0"/>
              <a:t>. A </a:t>
            </a:r>
            <a:r>
              <a:rPr lang="en-US" dirty="0" err="1"/>
              <a:t>hibás</a:t>
            </a:r>
            <a:r>
              <a:rPr lang="en-US" dirty="0"/>
              <a:t> </a:t>
            </a:r>
            <a:r>
              <a:rPr lang="en-US" dirty="0" err="1"/>
              <a:t>tippekért</a:t>
            </a:r>
            <a:r>
              <a:rPr lang="en-US" dirty="0"/>
              <a:t> -1 </a:t>
            </a:r>
            <a:r>
              <a:rPr lang="en-US" dirty="0" err="1"/>
              <a:t>tokent</a:t>
            </a:r>
            <a:r>
              <a:rPr lang="en-US" dirty="0"/>
              <a:t> </a:t>
            </a:r>
            <a:r>
              <a:rPr lang="en-US" dirty="0" err="1"/>
              <a:t>levon</a:t>
            </a:r>
            <a:r>
              <a:rPr lang="en-US" dirty="0"/>
              <a:t>.</a:t>
            </a:r>
          </a:p>
          <a:p>
            <a:pPr marL="457200" indent="-457200">
              <a:lnSpc>
                <a:spcPct val="170000"/>
              </a:lnSpc>
              <a:buFont typeface="+mj-lt"/>
              <a:buAutoNum type="arabicPeriod"/>
            </a:pPr>
            <a:r>
              <a:rPr lang="en-US" dirty="0"/>
              <a:t>Ha van </a:t>
            </a:r>
            <a:r>
              <a:rPr lang="en-US" dirty="0" err="1"/>
              <a:t>nyertes</a:t>
            </a:r>
            <a:r>
              <a:rPr lang="en-US" dirty="0"/>
              <a:t>, </a:t>
            </a:r>
            <a:r>
              <a:rPr lang="en-US" dirty="0" err="1"/>
              <a:t>akkor</a:t>
            </a:r>
            <a:r>
              <a:rPr lang="en-US" dirty="0"/>
              <a:t> </a:t>
            </a:r>
            <a:r>
              <a:rPr lang="en-US" dirty="0" err="1"/>
              <a:t>mindenkinek</a:t>
            </a:r>
            <a:r>
              <a:rPr lang="en-US" dirty="0"/>
              <a:t> </a:t>
            </a:r>
            <a:r>
              <a:rPr lang="en-US" dirty="0" err="1"/>
              <a:t>kiküldi</a:t>
            </a:r>
            <a:r>
              <a:rPr lang="en-US" dirty="0"/>
              <a:t> a </a:t>
            </a:r>
            <a:r>
              <a:rPr lang="en-US" dirty="0" err="1"/>
              <a:t>nyertes</a:t>
            </a:r>
            <a:r>
              <a:rPr lang="en-US" dirty="0"/>
              <a:t> </a:t>
            </a:r>
            <a:r>
              <a:rPr lang="en-US" dirty="0" err="1"/>
              <a:t>adatait</a:t>
            </a:r>
            <a:r>
              <a:rPr lang="en-US" dirty="0"/>
              <a:t>, ha </a:t>
            </a:r>
            <a:r>
              <a:rPr lang="en-US" dirty="0" err="1"/>
              <a:t>nincsen</a:t>
            </a:r>
            <a:r>
              <a:rPr lang="en-US" dirty="0"/>
              <a:t>, </a:t>
            </a:r>
            <a:r>
              <a:rPr lang="en-US" dirty="0" err="1"/>
              <a:t>akkor</a:t>
            </a:r>
            <a:r>
              <a:rPr lang="en-US" dirty="0"/>
              <a:t> </a:t>
            </a:r>
            <a:r>
              <a:rPr lang="en-US" dirty="0" err="1"/>
              <a:t>csak</a:t>
            </a:r>
            <a:r>
              <a:rPr lang="en-US" dirty="0"/>
              <a:t> a </a:t>
            </a:r>
            <a:r>
              <a:rPr lang="en-US" dirty="0" err="1"/>
              <a:t>nyerő</a:t>
            </a:r>
            <a:r>
              <a:rPr lang="en-US" dirty="0"/>
              <a:t> lap </a:t>
            </a:r>
            <a:r>
              <a:rPr lang="en-US" dirty="0" err="1"/>
              <a:t>indexét</a:t>
            </a:r>
            <a:r>
              <a:rPr lang="en-US" dirty="0"/>
              <a:t> </a:t>
            </a:r>
            <a:r>
              <a:rPr lang="en-US" dirty="0" err="1"/>
              <a:t>broadcastolja</a:t>
            </a:r>
            <a:r>
              <a:rPr lang="en-US" dirty="0"/>
              <a:t>.</a:t>
            </a:r>
          </a:p>
          <a:p>
            <a:pPr>
              <a:lnSpc>
                <a:spcPct val="170000"/>
              </a:lnSpc>
            </a:pPr>
            <a:r>
              <a:rPr lang="en-US" b="1" dirty="0"/>
              <a:t>Ha </a:t>
            </a:r>
            <a:r>
              <a:rPr lang="en-US" b="1" dirty="0" err="1"/>
              <a:t>nem</a:t>
            </a:r>
            <a:r>
              <a:rPr lang="en-US" b="1" dirty="0"/>
              <a:t> </a:t>
            </a:r>
            <a:r>
              <a:rPr lang="en-US" b="1" dirty="0" err="1"/>
              <a:t>ez</a:t>
            </a:r>
            <a:r>
              <a:rPr lang="en-US" b="1" dirty="0"/>
              <a:t> volt </a:t>
            </a:r>
            <a:r>
              <a:rPr lang="en-US" b="1" dirty="0" err="1"/>
              <a:t>az</a:t>
            </a:r>
            <a:r>
              <a:rPr lang="en-US" b="1" dirty="0"/>
              <a:t> </a:t>
            </a:r>
            <a:r>
              <a:rPr lang="en-US" b="1" dirty="0" err="1"/>
              <a:t>utolsó</a:t>
            </a:r>
            <a:r>
              <a:rPr lang="en-US" b="1" dirty="0"/>
              <a:t> </a:t>
            </a:r>
            <a:r>
              <a:rPr lang="en-US" b="1" dirty="0" err="1"/>
              <a:t>kör</a:t>
            </a:r>
            <a:r>
              <a:rPr lang="en-US" b="1" dirty="0"/>
              <a:t>:</a:t>
            </a:r>
          </a:p>
          <a:p>
            <a:pPr lvl="1">
              <a:lnSpc>
                <a:spcPct val="170000"/>
              </a:lnSpc>
            </a:pPr>
            <a:r>
              <a:rPr lang="en-US" dirty="0"/>
              <a:t>A </a:t>
            </a:r>
            <a:r>
              <a:rPr lang="en-US" dirty="0" err="1"/>
              <a:t>nyertest</a:t>
            </a:r>
            <a:r>
              <a:rPr lang="en-US" dirty="0"/>
              <a:t> </a:t>
            </a:r>
            <a:r>
              <a:rPr lang="en-US" dirty="0" err="1"/>
              <a:t>illeti</a:t>
            </a:r>
            <a:r>
              <a:rPr lang="en-US" dirty="0"/>
              <a:t> a </a:t>
            </a:r>
            <a:r>
              <a:rPr lang="en-US" dirty="0" err="1"/>
              <a:t>következő</a:t>
            </a:r>
            <a:r>
              <a:rPr lang="en-US" dirty="0"/>
              <a:t> </a:t>
            </a:r>
            <a:r>
              <a:rPr lang="en-US" dirty="0" err="1"/>
              <a:t>körben</a:t>
            </a:r>
            <a:r>
              <a:rPr lang="en-US" dirty="0"/>
              <a:t> a </a:t>
            </a:r>
            <a:r>
              <a:rPr lang="en-US" dirty="0" err="1"/>
              <a:t>dobás</a:t>
            </a:r>
            <a:r>
              <a:rPr lang="en-US" dirty="0"/>
              <a:t> </a:t>
            </a:r>
            <a:r>
              <a:rPr lang="en-US" dirty="0" err="1"/>
              <a:t>joga</a:t>
            </a:r>
            <a:r>
              <a:rPr lang="en-US" dirty="0"/>
              <a:t>. (Ha </a:t>
            </a:r>
            <a:r>
              <a:rPr lang="en-US" dirty="0" err="1"/>
              <a:t>nincs</a:t>
            </a:r>
            <a:r>
              <a:rPr lang="en-US" dirty="0"/>
              <a:t> </a:t>
            </a:r>
            <a:r>
              <a:rPr lang="en-US" dirty="0" err="1"/>
              <a:t>nyertes</a:t>
            </a:r>
            <a:r>
              <a:rPr lang="en-US" dirty="0"/>
              <a:t>, </a:t>
            </a:r>
            <a:r>
              <a:rPr lang="en-US" dirty="0" err="1"/>
              <a:t>akkor</a:t>
            </a:r>
            <a:r>
              <a:rPr lang="en-US" dirty="0"/>
              <a:t> </a:t>
            </a:r>
            <a:r>
              <a:rPr lang="en-US" dirty="0" err="1"/>
              <a:t>marad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előző</a:t>
            </a:r>
            <a:r>
              <a:rPr lang="en-US" dirty="0"/>
              <a:t> </a:t>
            </a:r>
            <a:r>
              <a:rPr lang="en-US" dirty="0" err="1"/>
              <a:t>dobó</a:t>
            </a:r>
            <a:r>
              <a:rPr lang="en-US" dirty="0"/>
              <a:t>)</a:t>
            </a:r>
          </a:p>
          <a:p>
            <a:pPr>
              <a:lnSpc>
                <a:spcPct val="170000"/>
              </a:lnSpc>
            </a:pPr>
            <a:r>
              <a:rPr lang="en-US" b="1" dirty="0"/>
              <a:t>Ha </a:t>
            </a:r>
            <a:r>
              <a:rPr lang="en-US" b="1" dirty="0" err="1"/>
              <a:t>az</a:t>
            </a:r>
            <a:r>
              <a:rPr lang="en-US" b="1" dirty="0"/>
              <a:t> </a:t>
            </a:r>
            <a:r>
              <a:rPr lang="en-US" b="1" dirty="0" err="1"/>
              <a:t>utolsó</a:t>
            </a:r>
            <a:r>
              <a:rPr lang="en-US" b="1" dirty="0"/>
              <a:t> </a:t>
            </a:r>
            <a:r>
              <a:rPr lang="en-US" b="1" dirty="0" err="1"/>
              <a:t>kör</a:t>
            </a:r>
            <a:r>
              <a:rPr lang="en-US" b="1" dirty="0"/>
              <a:t> volt:</a:t>
            </a:r>
          </a:p>
          <a:p>
            <a:pPr lvl="1">
              <a:lnSpc>
                <a:spcPct val="170000"/>
              </a:lnSpc>
            </a:pPr>
            <a:r>
              <a:rPr lang="en-US" dirty="0"/>
              <a:t>A </a:t>
            </a:r>
            <a:r>
              <a:rPr lang="en-US" dirty="0" err="1"/>
              <a:t>játék</a:t>
            </a:r>
            <a:r>
              <a:rPr lang="en-US" dirty="0"/>
              <a:t> </a:t>
            </a:r>
            <a:r>
              <a:rPr lang="en-US" dirty="0" err="1"/>
              <a:t>végeredményének</a:t>
            </a:r>
            <a:r>
              <a:rPr lang="en-US" dirty="0"/>
              <a:t> </a:t>
            </a:r>
            <a:r>
              <a:rPr lang="en-US" dirty="0" err="1"/>
              <a:t>kihírdetése</a:t>
            </a:r>
            <a:r>
              <a:rPr lang="en-US" dirty="0"/>
              <a:t> a </a:t>
            </a:r>
            <a:r>
              <a:rPr lang="en-US" dirty="0" err="1"/>
              <a:t>megszerzett</a:t>
            </a:r>
            <a:r>
              <a:rPr lang="en-US" dirty="0"/>
              <a:t> </a:t>
            </a:r>
            <a:r>
              <a:rPr lang="en-US" dirty="0" err="1"/>
              <a:t>tokenek</a:t>
            </a:r>
            <a:r>
              <a:rPr lang="en-US" dirty="0"/>
              <a:t> </a:t>
            </a:r>
            <a:r>
              <a:rPr lang="en-US" dirty="0" err="1"/>
              <a:t>szerinti</a:t>
            </a:r>
            <a:r>
              <a:rPr lang="en-US" dirty="0"/>
              <a:t> </a:t>
            </a:r>
            <a:r>
              <a:rPr lang="en-US" dirty="0" err="1"/>
              <a:t>csökkenő</a:t>
            </a:r>
            <a:r>
              <a:rPr lang="en-US" dirty="0"/>
              <a:t> </a:t>
            </a:r>
            <a:r>
              <a:rPr lang="en-US" dirty="0" err="1"/>
              <a:t>sorrendben</a:t>
            </a:r>
            <a:r>
              <a:rPr lang="en-US" dirty="0"/>
              <a:t>, </a:t>
            </a:r>
            <a:r>
              <a:rPr lang="en-US" dirty="0" err="1"/>
              <a:t>majd</a:t>
            </a:r>
            <a:r>
              <a:rPr lang="en-US" dirty="0"/>
              <a:t> a </a:t>
            </a:r>
            <a:r>
              <a:rPr lang="en-US" dirty="0" err="1"/>
              <a:t>szoba</a:t>
            </a:r>
            <a:r>
              <a:rPr lang="en-US" dirty="0"/>
              <a:t> </a:t>
            </a:r>
            <a:r>
              <a:rPr lang="en-US" dirty="0" err="1"/>
              <a:t>törlése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880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B034A86-7795-43A8-8420-5E862CC38DD9}"/>
              </a:ext>
            </a:extLst>
          </p:cNvPr>
          <p:cNvSpPr txBox="1"/>
          <p:nvPr/>
        </p:nvSpPr>
        <p:spPr>
          <a:xfrm>
            <a:off x="144380" y="1473551"/>
            <a:ext cx="303195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{</a:t>
            </a:r>
          </a:p>
          <a:p>
            <a:r>
              <a:rPr lang="en-US" sz="2000" dirty="0"/>
              <a:t>        "type": "Alien",</a:t>
            </a:r>
          </a:p>
          <a:p>
            <a:r>
              <a:rPr lang="en-US" sz="2000" dirty="0"/>
              <a:t>        "shape": "Ghost",</a:t>
            </a:r>
          </a:p>
          <a:p>
            <a:r>
              <a:rPr lang="en-US" sz="2000" dirty="0"/>
              <a:t>        "texture": "Dotted",</a:t>
            </a:r>
          </a:p>
          <a:p>
            <a:r>
              <a:rPr lang="en-US" sz="2000" dirty="0"/>
              <a:t>        "color": "Orange" </a:t>
            </a:r>
          </a:p>
          <a:p>
            <a:r>
              <a:rPr lang="en-US" sz="2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B344F9-1676-4B3D-A2F2-4BF704CEA9AF}"/>
              </a:ext>
            </a:extLst>
          </p:cNvPr>
          <p:cNvSpPr txBox="1"/>
          <p:nvPr/>
        </p:nvSpPr>
        <p:spPr>
          <a:xfrm>
            <a:off x="112295" y="4587732"/>
            <a:ext cx="299987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{</a:t>
            </a:r>
          </a:p>
          <a:p>
            <a:r>
              <a:rPr lang="en-US" sz="2000" dirty="0"/>
              <a:t>        "type": "Alien",</a:t>
            </a:r>
          </a:p>
          <a:p>
            <a:r>
              <a:rPr lang="en-US" sz="2000" dirty="0"/>
              <a:t>        "shape": "Snail",</a:t>
            </a:r>
          </a:p>
          <a:p>
            <a:r>
              <a:rPr lang="en-US" sz="2000" dirty="0"/>
              <a:t>        "texture": "Striped",</a:t>
            </a:r>
          </a:p>
          <a:p>
            <a:r>
              <a:rPr lang="en-US" sz="2000" dirty="0"/>
              <a:t>        "color": "Blue“</a:t>
            </a:r>
          </a:p>
          <a:p>
            <a:r>
              <a:rPr lang="en-US" sz="2000" dirty="0"/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A9DA47-325A-4417-B03D-261E63D98C15}"/>
              </a:ext>
            </a:extLst>
          </p:cNvPr>
          <p:cNvSpPr txBox="1"/>
          <p:nvPr/>
        </p:nvSpPr>
        <p:spPr>
          <a:xfrm>
            <a:off x="9288379" y="2089104"/>
            <a:ext cx="237423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{</a:t>
            </a:r>
          </a:p>
          <a:p>
            <a:r>
              <a:rPr lang="en-US" sz="2000" dirty="0"/>
              <a:t>        "type": "Vent",</a:t>
            </a:r>
          </a:p>
          <a:p>
            <a:r>
              <a:rPr lang="en-US" sz="2000" dirty="0"/>
              <a:t>        "</a:t>
            </a:r>
            <a:r>
              <a:rPr lang="en-US" sz="2000" dirty="0" err="1"/>
              <a:t>jump_to</a:t>
            </a:r>
            <a:r>
              <a:rPr lang="en-US" sz="2000" dirty="0"/>
              <a:t>": 3</a:t>
            </a:r>
          </a:p>
          <a:p>
            <a:r>
              <a:rPr lang="en-US" sz="2000" dirty="0"/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38B39B-E6C9-437D-817A-4F2BA9523C3B}"/>
              </a:ext>
            </a:extLst>
          </p:cNvPr>
          <p:cNvSpPr txBox="1"/>
          <p:nvPr/>
        </p:nvSpPr>
        <p:spPr>
          <a:xfrm>
            <a:off x="9288379" y="4895508"/>
            <a:ext cx="29036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{</a:t>
            </a:r>
          </a:p>
          <a:p>
            <a:r>
              <a:rPr lang="en-US" sz="2000" dirty="0"/>
              <a:t>        "type": "Change",</a:t>
            </a:r>
          </a:p>
          <a:p>
            <a:r>
              <a:rPr lang="en-US" sz="2000" dirty="0"/>
              <a:t>        "power": "shape“</a:t>
            </a:r>
          </a:p>
          <a:p>
            <a:r>
              <a:rPr lang="en-US" sz="2000" dirty="0"/>
              <a:t>}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39B1462-2228-4B1B-ABAF-1E1BEEAD3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337" y="1564827"/>
            <a:ext cx="2177531" cy="21775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A24CB2-FDA4-4DA9-9709-6C241240C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2168" y="4376129"/>
            <a:ext cx="2202417" cy="217753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33EAF3-99F0-44FE-BB81-F63BF8C38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8133" y="1635511"/>
            <a:ext cx="2202417" cy="217095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7130768-890E-46C1-BD40-FA7202A4EF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134" y="4382796"/>
            <a:ext cx="2202417" cy="217086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A4F73D6-EC95-4D26-992D-EA80E36A1B93}"/>
              </a:ext>
            </a:extLst>
          </p:cNvPr>
          <p:cNvSpPr txBox="1"/>
          <p:nvPr/>
        </p:nvSpPr>
        <p:spPr>
          <a:xfrm>
            <a:off x="112295" y="81862"/>
            <a:ext cx="93365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 </a:t>
            </a:r>
            <a:r>
              <a:rPr lang="en-US" sz="3200" dirty="0" err="1"/>
              <a:t>kártyákat</a:t>
            </a:r>
            <a:r>
              <a:rPr lang="en-US" sz="3200" dirty="0"/>
              <a:t> JSON </a:t>
            </a:r>
            <a:r>
              <a:rPr lang="en-US" sz="3200" dirty="0" err="1"/>
              <a:t>objektumokként</a:t>
            </a:r>
            <a:r>
              <a:rPr lang="en-US" sz="3200" dirty="0"/>
              <a:t> </a:t>
            </a:r>
            <a:r>
              <a:rPr lang="en-US" sz="3200" dirty="0" err="1"/>
              <a:t>jelölhetjük</a:t>
            </a:r>
            <a:r>
              <a:rPr lang="en-US" sz="3200" dirty="0"/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641D93-C991-43CD-93F8-1E6388B35646}"/>
              </a:ext>
            </a:extLst>
          </p:cNvPr>
          <p:cNvSpPr txBox="1"/>
          <p:nvPr/>
        </p:nvSpPr>
        <p:spPr>
          <a:xfrm>
            <a:off x="112295" y="691434"/>
            <a:ext cx="61120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Néhány</a:t>
            </a:r>
            <a:r>
              <a:rPr lang="en-US" sz="2400" dirty="0"/>
              <a:t> </a:t>
            </a:r>
            <a:r>
              <a:rPr lang="en-US" sz="2400" dirty="0" err="1"/>
              <a:t>példa</a:t>
            </a:r>
            <a:r>
              <a:rPr lang="en-US" sz="24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1897202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C9D62F4B-698C-4A3E-B150-8D32AEC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3033D699-F972-442A-9111-79DD65A42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48CB0E37-DA39-43FD-AA53-B5F23D898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3" y="-5610"/>
            <a:ext cx="692763" cy="699899"/>
          </a:xfrm>
          <a:prstGeom prst="rect">
            <a:avLst/>
          </a:prstGeom>
          <a:solidFill>
            <a:srgbClr val="86B8F6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46C4A765-D564-4CAD-8AAD-184C71DAE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375443-8255-41C5-A468-6AE005017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3812" y="540167"/>
            <a:ext cx="4816589" cy="2135867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tx1"/>
                </a:solidFill>
              </a:rPr>
              <a:t>Egyéb üzenetek a szervertől – error</a:t>
            </a:r>
          </a:p>
        </p:txBody>
      </p:sp>
      <p:pic>
        <p:nvPicPr>
          <p:cNvPr id="5" name="Picture 4" descr="A person sitting at a table with a computer and smiling at the camera&#10;&#10;Description automatically generated">
            <a:extLst>
              <a:ext uri="{FF2B5EF4-FFF2-40B4-BE49-F238E27FC236}">
                <a16:creationId xmlns:a16="http://schemas.microsoft.com/office/drawing/2014/main" id="{F7906514-B5A0-42B0-AC6C-549E9EDDF5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15" y="699900"/>
            <a:ext cx="5031557" cy="422650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F49C7-2BE6-4497-9970-25AF4798C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3812" y="2835966"/>
            <a:ext cx="5349309" cy="3437369"/>
          </a:xfrm>
        </p:spPr>
        <p:txBody>
          <a:bodyPr anchor="t"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dirty="0" err="1">
                <a:solidFill>
                  <a:schemeClr val="tx1"/>
                </a:solidFill>
              </a:rPr>
              <a:t>Hibajelzés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klienseknek</a:t>
            </a:r>
            <a:r>
              <a:rPr lang="en-US" dirty="0">
                <a:solidFill>
                  <a:schemeClr val="tx1"/>
                </a:solidFill>
              </a:rPr>
              <a:t> (pl “</a:t>
            </a:r>
            <a:r>
              <a:rPr lang="en-US" dirty="0" err="1">
                <a:solidFill>
                  <a:schemeClr val="tx1"/>
                </a:solidFill>
              </a:rPr>
              <a:t>illegális</a:t>
            </a:r>
            <a:r>
              <a:rPr lang="en-US" dirty="0">
                <a:solidFill>
                  <a:schemeClr val="tx1"/>
                </a:solidFill>
              </a:rPr>
              <a:t>”, </a:t>
            </a:r>
            <a:r>
              <a:rPr lang="en-US" dirty="0" err="1">
                <a:solidFill>
                  <a:schemeClr val="tx1"/>
                </a:solidFill>
              </a:rPr>
              <a:t>jogtalan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műveletek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után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dirty="0" err="1">
                <a:solidFill>
                  <a:schemeClr val="tx1"/>
                </a:solidFill>
              </a:rPr>
              <a:t>Szöveges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indoklás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Hiba =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    "method": "error",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    "</a:t>
            </a:r>
            <a:r>
              <a:rPr lang="en-US" dirty="0" err="1">
                <a:solidFill>
                  <a:schemeClr val="tx1"/>
                </a:solidFill>
              </a:rPr>
              <a:t>errorMsg</a:t>
            </a:r>
            <a:r>
              <a:rPr lang="en-US" dirty="0">
                <a:solidFill>
                  <a:schemeClr val="tx1"/>
                </a:solidFill>
              </a:rPr>
              <a:t>": </a:t>
            </a:r>
            <a:r>
              <a:rPr lang="en-US" dirty="0" err="1">
                <a:solidFill>
                  <a:schemeClr val="tx1"/>
                </a:solidFill>
              </a:rPr>
              <a:t>errorMsg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};</a:t>
            </a:r>
          </a:p>
        </p:txBody>
      </p:sp>
      <p:cxnSp>
        <p:nvCxnSpPr>
          <p:cNvPr id="26" name="Straight Connector 17">
            <a:extLst>
              <a:ext uri="{FF2B5EF4-FFF2-40B4-BE49-F238E27FC236}">
                <a16:creationId xmlns:a16="http://schemas.microsoft.com/office/drawing/2014/main" id="{EA28B1DC-0672-4B37-99C8-1A33D3D31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86B8F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19">
            <a:extLst>
              <a:ext uri="{FF2B5EF4-FFF2-40B4-BE49-F238E27FC236}">
                <a16:creationId xmlns:a16="http://schemas.microsoft.com/office/drawing/2014/main" id="{FFDB89D3-7786-4CAE-BB16-92D36C825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86B8F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24160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82F11BC-0096-4F9C-BAA6-E7D36C1E5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A1E615-6866-4975-BEB0-8A6DCCEFB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F49980E-1F13-46BA-BFC3-59DA3D861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375443-8255-41C5-A468-6AE005017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97" y="5610"/>
            <a:ext cx="5228393" cy="2697190"/>
          </a:xfrm>
        </p:spPr>
        <p:txBody>
          <a:bodyPr anchor="b">
            <a:normAutofit/>
          </a:bodyPr>
          <a:lstStyle/>
          <a:p>
            <a:r>
              <a:rPr lang="en-US" sz="4800" dirty="0" err="1"/>
              <a:t>Egyéb</a:t>
            </a:r>
            <a:r>
              <a:rPr lang="en-US" sz="4800" dirty="0"/>
              <a:t> </a:t>
            </a:r>
            <a:r>
              <a:rPr lang="en-US" sz="4800" dirty="0" err="1"/>
              <a:t>üzenetek</a:t>
            </a:r>
            <a:r>
              <a:rPr lang="en-US" sz="4800" dirty="0"/>
              <a:t> a </a:t>
            </a:r>
            <a:r>
              <a:rPr lang="en-US" sz="4800" dirty="0" err="1"/>
              <a:t>szervertől</a:t>
            </a:r>
            <a:r>
              <a:rPr lang="en-US" sz="4800" dirty="0"/>
              <a:t> - winner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F49C7-2BE6-4497-9970-25AF4798C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897" y="2903930"/>
            <a:ext cx="5228392" cy="309581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 A </a:t>
            </a:r>
            <a:r>
              <a:rPr lang="en-US" dirty="0" err="1"/>
              <a:t>kör</a:t>
            </a:r>
            <a:r>
              <a:rPr lang="en-US" dirty="0"/>
              <a:t> </a:t>
            </a:r>
            <a:r>
              <a:rPr lang="en-US" dirty="0" err="1"/>
              <a:t>nyertesének</a:t>
            </a:r>
            <a:r>
              <a:rPr lang="en-US" dirty="0"/>
              <a:t> </a:t>
            </a:r>
            <a:r>
              <a:rPr lang="en-US" dirty="0" err="1"/>
              <a:t>kiküldése</a:t>
            </a:r>
            <a:r>
              <a:rPr lang="en-US" dirty="0"/>
              <a:t> </a:t>
            </a:r>
            <a:r>
              <a:rPr lang="en-US" dirty="0" err="1"/>
              <a:t>mindenkinek</a:t>
            </a:r>
            <a:r>
              <a:rPr lang="en-US" dirty="0"/>
              <a:t> (ha </a:t>
            </a:r>
            <a:r>
              <a:rPr lang="en-US" dirty="0" err="1"/>
              <a:t>nincs</a:t>
            </a:r>
            <a:r>
              <a:rPr lang="en-US" dirty="0"/>
              <a:t> </a:t>
            </a:r>
            <a:r>
              <a:rPr lang="en-US" dirty="0" err="1"/>
              <a:t>nyertes</a:t>
            </a:r>
            <a:r>
              <a:rPr lang="en-US" dirty="0"/>
              <a:t>, </a:t>
            </a:r>
            <a:r>
              <a:rPr lang="en-US" dirty="0" err="1"/>
              <a:t>akkor</a:t>
            </a:r>
            <a:r>
              <a:rPr lang="en-US" dirty="0"/>
              <a:t> a </a:t>
            </a:r>
            <a:r>
              <a:rPr lang="en-US" dirty="0" err="1"/>
              <a:t>nyerő</a:t>
            </a:r>
            <a:r>
              <a:rPr lang="en-US" dirty="0"/>
              <a:t> lap </a:t>
            </a:r>
            <a:r>
              <a:rPr lang="en-US" dirty="0" err="1"/>
              <a:t>indexét</a:t>
            </a:r>
            <a:r>
              <a:rPr lang="en-US" dirty="0"/>
              <a:t>)</a:t>
            </a:r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r>
              <a:rPr lang="en-US" dirty="0" err="1"/>
              <a:t>Nyertes</a:t>
            </a:r>
            <a:r>
              <a:rPr lang="en-US" dirty="0"/>
              <a:t> =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/>
              <a:t>    "method": "winner",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/>
              <a:t>    "winner": winner ? winner : </a:t>
            </a:r>
            <a:r>
              <a:rPr lang="en-US" dirty="0" err="1"/>
              <a:t>cardIndex</a:t>
            </a:r>
            <a:endParaRPr lang="en-US" dirty="0"/>
          </a:p>
          <a:p>
            <a:pPr marL="0" indent="0">
              <a:lnSpc>
                <a:spcPct val="90000"/>
              </a:lnSpc>
              <a:buNone/>
            </a:pPr>
            <a:r>
              <a:rPr lang="en-US" dirty="0"/>
              <a:t>};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2E7D1F-2146-4351-B555-F7AD66F91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095999" y="695340"/>
            <a:ext cx="5391683" cy="5476855"/>
          </a:xfrm>
          <a:prstGeom prst="rect">
            <a:avLst/>
          </a:prstGeom>
          <a:solidFill>
            <a:srgbClr val="DD7A60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5" name="Picture 4" descr="A person taking a selfie&#10;&#10;Description automatically generated">
            <a:extLst>
              <a:ext uri="{FF2B5EF4-FFF2-40B4-BE49-F238E27FC236}">
                <a16:creationId xmlns:a16="http://schemas.microsoft.com/office/drawing/2014/main" id="{1AB5FA08-5CE2-4DE0-9BAF-F98989AE3C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0" r="20000"/>
          <a:stretch/>
        </p:blipFill>
        <p:spPr>
          <a:xfrm>
            <a:off x="6620386" y="1246946"/>
            <a:ext cx="4364109" cy="4364109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D8C7CAC-1828-45F3-9C70-DE1294FA2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DD7A6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C52D459-9D8C-45C6-9998-FE9189062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DD7A6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4435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CE9782-0FD1-493B-9C50-C51AB7C5E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619023-691E-4F1C-A10A-0EA3D044E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F31C88-3DEF-4EA8-AE3A-49441413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85800"/>
            <a:ext cx="422144" cy="5486400"/>
          </a:xfrm>
          <a:prstGeom prst="rect">
            <a:avLst/>
          </a:prstGeom>
          <a:solidFill>
            <a:srgbClr val="F7F024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7EAFFD-2BD1-4600-B034-EEF700787D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375443-8255-41C5-A468-6AE005017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2026" y="540167"/>
            <a:ext cx="5828376" cy="2135867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tx1"/>
                </a:solidFill>
              </a:rPr>
              <a:t>Egyéb üzenetek a szervertől - result</a:t>
            </a:r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0C6FB68D-A630-46E6-A6B6-06811F4D4E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374"/>
          <a:stretch/>
        </p:blipFill>
        <p:spPr>
          <a:xfrm>
            <a:off x="413003" y="685800"/>
            <a:ext cx="4073933" cy="54864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F49C7-2BE6-4497-9970-25AF4798C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2025" y="2880452"/>
            <a:ext cx="6361101" cy="3437380"/>
          </a:xfrm>
        </p:spPr>
        <p:txBody>
          <a:bodyPr anchor="t"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A </a:t>
            </a:r>
            <a:r>
              <a:rPr lang="en-US" dirty="0" err="1">
                <a:solidFill>
                  <a:schemeClr val="tx1"/>
                </a:solidFill>
              </a:rPr>
              <a:t>játék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végeredménye</a:t>
            </a:r>
            <a:r>
              <a:rPr lang="en-US" dirty="0">
                <a:solidFill>
                  <a:schemeClr val="tx1"/>
                </a:solidFill>
              </a:rPr>
              <a:t>, broadcast a </a:t>
            </a:r>
            <a:r>
              <a:rPr lang="en-US" dirty="0" err="1">
                <a:solidFill>
                  <a:schemeClr val="tx1"/>
                </a:solidFill>
              </a:rPr>
              <a:t>játékosoknak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n-US" dirty="0" err="1">
                <a:solidFill>
                  <a:schemeClr val="tx1"/>
                </a:solidFill>
              </a:rPr>
              <a:t>Játékosok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listája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megszerzett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tokenek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szerinti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csökkenő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sorrendben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dirty="0" err="1">
                <a:solidFill>
                  <a:schemeClr val="tx1"/>
                </a:solidFill>
              </a:rPr>
              <a:t>Végeredmény</a:t>
            </a:r>
            <a:r>
              <a:rPr lang="en-US" dirty="0">
                <a:solidFill>
                  <a:schemeClr val="tx1"/>
                </a:solidFill>
              </a:rPr>
              <a:t> =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    "method": "result",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    "result": </a:t>
            </a:r>
            <a:r>
              <a:rPr lang="en-US" dirty="0" err="1">
                <a:solidFill>
                  <a:schemeClr val="tx1"/>
                </a:solidFill>
              </a:rPr>
              <a:t>game.players.sort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dirty="0" err="1">
                <a:solidFill>
                  <a:schemeClr val="tx1"/>
                </a:solidFill>
              </a:rPr>
              <a:t>compareTokens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};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D4B5F26-8713-4267-9186-183BB809C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F7F02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72C66DF-2004-4C24-8C07-554E41490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F7F02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6095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74">
            <a:extLst>
              <a:ext uri="{FF2B5EF4-FFF2-40B4-BE49-F238E27FC236}">
                <a16:creationId xmlns:a16="http://schemas.microsoft.com/office/drawing/2014/main" id="{482F11BC-0096-4F9C-BAA6-E7D36C1E5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8" name="Rectangle 76">
            <a:extLst>
              <a:ext uri="{FF2B5EF4-FFF2-40B4-BE49-F238E27FC236}">
                <a16:creationId xmlns:a16="http://schemas.microsoft.com/office/drawing/2014/main" id="{2FA1E615-6866-4975-BEB0-8A6DCCEFB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9" name="Rectangle 78">
            <a:extLst>
              <a:ext uri="{FF2B5EF4-FFF2-40B4-BE49-F238E27FC236}">
                <a16:creationId xmlns:a16="http://schemas.microsoft.com/office/drawing/2014/main" id="{9F49980E-1F13-46BA-BFC3-59DA3D861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77E50-5873-47DF-9701-8EF3F8BB1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9983" y="-444549"/>
            <a:ext cx="5228393" cy="26971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Az eredeti társasjáték</a:t>
            </a:r>
            <a:endParaRPr lang="en-US" sz="4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6F02D28-F0AE-4E19-961A-AAF2686677DA}"/>
              </a:ext>
            </a:extLst>
          </p:cNvPr>
          <p:cNvSpPr txBox="1"/>
          <p:nvPr/>
        </p:nvSpPr>
        <p:spPr>
          <a:xfrm>
            <a:off x="422898" y="2412368"/>
            <a:ext cx="5694301" cy="3750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ts val="28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>
                <a:solidFill>
                  <a:schemeClr val="tx2"/>
                </a:solidFill>
              </a:rPr>
              <a:t>"Az amőbák elszabadultak a laboratóriumban, és most szétszéledtek mindenfelé. Gyorsan el kell kapnod őket! A speciális dobókockák megmondják, hogy melyik laboratóriumból tűnt el az amőba és milyen amőbát is kell pontosan keresnünk, akinek először ez sikerül, azé a pont. De vigyázz, az amőbák menekülnek, szellőzőkben bujkálnak, mutálódnak, nem lesz könnyű dolgod velük! Biztos te fogsz nyerni, ha gyors az észjárásod és fürge vagy."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90" name="Rectangle 80">
            <a:extLst>
              <a:ext uri="{FF2B5EF4-FFF2-40B4-BE49-F238E27FC236}">
                <a16:creationId xmlns:a16="http://schemas.microsoft.com/office/drawing/2014/main" id="{0E2E7D1F-2146-4351-B555-F7AD66F91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095999" y="695340"/>
            <a:ext cx="5391683" cy="5476855"/>
          </a:xfrm>
          <a:prstGeom prst="rect">
            <a:avLst/>
          </a:prstGeom>
          <a:solidFill>
            <a:srgbClr val="58E342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5" name="Content Placeholder 4" descr="A picture containing room, table, sitting, small&#10;&#10;Description automatically generated">
            <a:extLst>
              <a:ext uri="{FF2B5EF4-FFF2-40B4-BE49-F238E27FC236}">
                <a16:creationId xmlns:a16="http://schemas.microsoft.com/office/drawing/2014/main" id="{2040D6C3-41F6-495A-B37C-2A036CD3B2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" r="31360" b="2"/>
          <a:stretch/>
        </p:blipFill>
        <p:spPr>
          <a:xfrm>
            <a:off x="6620386" y="1246946"/>
            <a:ext cx="4364109" cy="4364109"/>
          </a:xfrm>
          <a:prstGeom prst="rect">
            <a:avLst/>
          </a:prstGeom>
        </p:spPr>
      </p:pic>
      <p:cxnSp>
        <p:nvCxnSpPr>
          <p:cNvPr id="91" name="Straight Connector 82">
            <a:extLst>
              <a:ext uri="{FF2B5EF4-FFF2-40B4-BE49-F238E27FC236}">
                <a16:creationId xmlns:a16="http://schemas.microsoft.com/office/drawing/2014/main" id="{CD8C7CAC-1828-45F3-9C70-DE1294FA2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58E34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84">
            <a:extLst>
              <a:ext uri="{FF2B5EF4-FFF2-40B4-BE49-F238E27FC236}">
                <a16:creationId xmlns:a16="http://schemas.microsoft.com/office/drawing/2014/main" id="{AC52D459-9D8C-45C6-9998-FE9189062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58E34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209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99D947B-1B59-4322-8CF2-73E813419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Background Gray Rectangle">
            <a:extLst>
              <a:ext uri="{FF2B5EF4-FFF2-40B4-BE49-F238E27FC236}">
                <a16:creationId xmlns:a16="http://schemas.microsoft.com/office/drawing/2014/main" id="{D803427E-36C0-4811-BE64-ACF653F6A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White Rectangle">
            <a:extLst>
              <a:ext uri="{FF2B5EF4-FFF2-40B4-BE49-F238E27FC236}">
                <a16:creationId xmlns:a16="http://schemas.microsoft.com/office/drawing/2014/main" id="{D9231370-89C4-4981-8C91-A3F3D1146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0DF5FF-6C5A-4905-B2CE-C01661105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45" y="940910"/>
            <a:ext cx="4816380" cy="4976179"/>
          </a:xfrm>
        </p:spPr>
        <p:txBody>
          <a:bodyPr>
            <a:normAutofit/>
          </a:bodyPr>
          <a:lstStyle/>
          <a:p>
            <a:r>
              <a:rPr lang="en-US" dirty="0"/>
              <a:t>close </a:t>
            </a:r>
            <a:r>
              <a:rPr lang="en-US" dirty="0" err="1"/>
              <a:t>esemény</a:t>
            </a:r>
            <a:r>
              <a:rPr lang="en-US" dirty="0"/>
              <a:t>, </a:t>
            </a:r>
            <a:r>
              <a:rPr lang="en-US" dirty="0" err="1"/>
              <a:t>kieső</a:t>
            </a:r>
            <a:r>
              <a:rPr lang="en-US" dirty="0"/>
              <a:t> </a:t>
            </a:r>
            <a:r>
              <a:rPr lang="en-US" dirty="0" err="1"/>
              <a:t>játékosok</a:t>
            </a:r>
            <a:r>
              <a:rPr lang="en-US" dirty="0"/>
              <a:t> </a:t>
            </a:r>
            <a:r>
              <a:rPr lang="en-US" dirty="0" err="1"/>
              <a:t>kezelése</a:t>
            </a:r>
            <a:endParaRPr lang="en-US" dirty="0"/>
          </a:p>
        </p:txBody>
      </p:sp>
      <p:cxnSp>
        <p:nvCxnSpPr>
          <p:cNvPr id="15" name="Vertical Connector">
            <a:extLst>
              <a:ext uri="{FF2B5EF4-FFF2-40B4-BE49-F238E27FC236}">
                <a16:creationId xmlns:a16="http://schemas.microsoft.com/office/drawing/2014/main" id="{474D4826-9FF4-4E17-AB42-146B76BD32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Horizontal Connector 2">
            <a:extLst>
              <a:ext uri="{FF2B5EF4-FFF2-40B4-BE49-F238E27FC236}">
                <a16:creationId xmlns:a16="http://schemas.microsoft.com/office/drawing/2014/main" id="{C5873965-CEB2-46E1-951E-037689B07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5F1155B-0685-4043-B21B-F28BDD7DAB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8248581"/>
              </p:ext>
            </p:extLst>
          </p:nvPr>
        </p:nvGraphicFramePr>
        <p:xfrm>
          <a:off x="5247020" y="699997"/>
          <a:ext cx="6240669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83112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551C3B6-A0D6-43F6-9F68-13666CDA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5955B3A-C08D-43E6-ABEF-A4F616FB6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19694A-8B4E-4127-9C08-9B8F39B6F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B8B19BF-7B57-464B-8A25-881908061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38" r="13869" b="1"/>
          <a:stretch/>
        </p:blipFill>
        <p:spPr>
          <a:xfrm>
            <a:off x="4565" y="-1"/>
            <a:ext cx="12188952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53E47F1-23BD-4D2B-B2D2-9087A6BE4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65" y="4294290"/>
            <a:ext cx="12188952" cy="2586866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DDF49-D947-4547-A6E3-3C5125D9E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99" y="4476329"/>
            <a:ext cx="6467547" cy="15586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dirty="0"/>
              <a:t>Frontend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CF52BC-59A6-4707-9A65-C8109F8E5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494040" y="4282928"/>
            <a:ext cx="699477" cy="1898809"/>
          </a:xfrm>
          <a:prstGeom prst="rect">
            <a:avLst/>
          </a:prstGeom>
          <a:solidFill>
            <a:srgbClr val="F8AB2A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F2CC60F-C99A-48C5-856F-3C79856E9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F8AB2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8A2ED1C-4B10-41E7-9BF6-7447B99B9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F8AB2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9399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82F9-A5FE-48A8-AF43-D2ADECD48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10A06-2E96-4844-AB9E-9F0A310B8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242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551C3B6-A0D6-43F6-9F68-13666CDA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Background Gray Rectangle">
            <a:extLst>
              <a:ext uri="{FF2B5EF4-FFF2-40B4-BE49-F238E27FC236}">
                <a16:creationId xmlns:a16="http://schemas.microsoft.com/office/drawing/2014/main" id="{C2E786E4-A5E8-4249-B185-D4A082278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14198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0756A0-7714-494C-B70D-3EA1A23079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FB8294-5DA8-4320-95C0-2E49564FD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5800"/>
            <a:ext cx="12190476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C7357B-3C91-4112-8968-A2F7C09BE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039" y="691429"/>
            <a:ext cx="9213920" cy="27375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/>
              <a:t>Köszönjük a figyelmet!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ED57D7-3283-4111-8331-20D63B7CB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59" y="68019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AF369D5-F994-4512-9823-1596D8F3A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5382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1">
            <a:extLst>
              <a:ext uri="{FF2B5EF4-FFF2-40B4-BE49-F238E27FC236}">
                <a16:creationId xmlns:a16="http://schemas.microsoft.com/office/drawing/2014/main" id="{63BABD39-DADC-45D4-81D2-0BA1BE6EE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6" name="Rectangle 13">
            <a:extLst>
              <a:ext uri="{FF2B5EF4-FFF2-40B4-BE49-F238E27FC236}">
                <a16:creationId xmlns:a16="http://schemas.microsoft.com/office/drawing/2014/main" id="{FEF4583F-0B72-4942-B10E-222C912C5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7" name="Rectangle 15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picture containing building, outdoor, computer, water&#10;&#10;Description automatically generated">
            <a:extLst>
              <a:ext uri="{FF2B5EF4-FFF2-40B4-BE49-F238E27FC236}">
                <a16:creationId xmlns:a16="http://schemas.microsoft.com/office/drawing/2014/main" id="{1FC0378D-68B0-4CEA-8A61-935444D8E8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0" y="0"/>
            <a:ext cx="12190240" cy="6858000"/>
          </a:xfrm>
          <a:prstGeom prst="rect">
            <a:avLst/>
          </a:prstGeom>
        </p:spPr>
      </p:pic>
      <p:sp>
        <p:nvSpPr>
          <p:cNvPr id="28" name="Rectangle 17">
            <a:extLst>
              <a:ext uri="{FF2B5EF4-FFF2-40B4-BE49-F238E27FC236}">
                <a16:creationId xmlns:a16="http://schemas.microsoft.com/office/drawing/2014/main" id="{D68BD3C7-834E-43F0-9527-BB190AD2F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0206" y="-1"/>
            <a:ext cx="8999774" cy="49957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58FA64-DC0E-4DC6-8D03-6B51D4EB3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9703" y="419819"/>
            <a:ext cx="7940781" cy="1754038"/>
          </a:xfrm>
        </p:spPr>
        <p:txBody>
          <a:bodyPr anchor="b">
            <a:normAutofit/>
          </a:bodyPr>
          <a:lstStyle/>
          <a:p>
            <a:pPr algn="ctr"/>
            <a:r>
              <a:rPr lang="en-US" sz="6600" dirty="0"/>
              <a:t>Backend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FBC2A-6917-4D2D-99E0-8F816A9DB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093" y="2363638"/>
            <a:ext cx="7620001" cy="2265871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WebSocket </a:t>
            </a:r>
            <a:r>
              <a:rPr lang="en-US" sz="4000" dirty="0" err="1"/>
              <a:t>szerver</a:t>
            </a:r>
            <a:endParaRPr lang="en-US" sz="4000" dirty="0"/>
          </a:p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1800" dirty="0"/>
              <a:t>(WebSocket: </a:t>
            </a:r>
            <a:r>
              <a:rPr lang="en-US" sz="1800" dirty="0" err="1"/>
              <a:t>kétirányú</a:t>
            </a:r>
            <a:r>
              <a:rPr lang="en-US" sz="1800" dirty="0"/>
              <a:t>, duplex </a:t>
            </a:r>
            <a:r>
              <a:rPr lang="en-US" sz="1800" dirty="0" err="1"/>
              <a:t>kommunikációs</a:t>
            </a:r>
            <a:r>
              <a:rPr lang="en-US" sz="1800" dirty="0"/>
              <a:t> </a:t>
            </a:r>
            <a:r>
              <a:rPr lang="en-US" sz="1800" dirty="0" err="1"/>
              <a:t>csatornák</a:t>
            </a:r>
            <a:r>
              <a:rPr lang="en-US" sz="1800" dirty="0"/>
              <a:t> </a:t>
            </a:r>
            <a:r>
              <a:rPr lang="en-US" sz="1800" dirty="0" err="1"/>
              <a:t>kiépítését</a:t>
            </a:r>
            <a:r>
              <a:rPr lang="en-US" sz="1800" dirty="0"/>
              <a:t> </a:t>
            </a:r>
            <a:r>
              <a:rPr lang="en-US" sz="1800" dirty="0" err="1"/>
              <a:t>teszi</a:t>
            </a:r>
            <a:r>
              <a:rPr lang="en-US" sz="1800" dirty="0"/>
              <a:t> </a:t>
            </a:r>
            <a:r>
              <a:rPr lang="en-US" sz="1800" dirty="0" err="1"/>
              <a:t>lehetővé</a:t>
            </a:r>
            <a:r>
              <a:rPr lang="en-US" sz="1800" dirty="0"/>
              <a:t> </a:t>
            </a:r>
            <a:r>
              <a:rPr lang="en-US" sz="1800" dirty="0" err="1"/>
              <a:t>egyetlen</a:t>
            </a:r>
            <a:r>
              <a:rPr lang="en-US" sz="1800" dirty="0"/>
              <a:t> TCP </a:t>
            </a:r>
            <a:r>
              <a:rPr lang="en-US" sz="1800" dirty="0" err="1"/>
              <a:t>protokollon</a:t>
            </a:r>
            <a:r>
              <a:rPr lang="en-US" sz="1800" dirty="0"/>
              <a:t> </a:t>
            </a:r>
            <a:r>
              <a:rPr lang="en-US" sz="1800" dirty="0" err="1"/>
              <a:t>keresztül</a:t>
            </a:r>
            <a:r>
              <a:rPr lang="en-US" sz="1800" dirty="0"/>
              <a:t>.)</a:t>
            </a:r>
          </a:p>
        </p:txBody>
      </p:sp>
      <p:sp>
        <p:nvSpPr>
          <p:cNvPr id="29" name="Rectangle 19">
            <a:extLst>
              <a:ext uri="{FF2B5EF4-FFF2-40B4-BE49-F238E27FC236}">
                <a16:creationId xmlns:a16="http://schemas.microsoft.com/office/drawing/2014/main" id="{C9824305-C48E-445C-A06D-E9D658EA4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40206" y="4873933"/>
            <a:ext cx="8997696" cy="121822"/>
          </a:xfrm>
          <a:prstGeom prst="rect">
            <a:avLst/>
          </a:prstGeom>
          <a:solidFill>
            <a:srgbClr val="20599A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30" name="Straight Connector 21">
            <a:extLst>
              <a:ext uri="{FF2B5EF4-FFF2-40B4-BE49-F238E27FC236}">
                <a16:creationId xmlns:a16="http://schemas.microsoft.com/office/drawing/2014/main" id="{CF534936-0C2D-4585-AA0A-DF52422A0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20599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0C5A755-0384-4BD5-84CB-3A02C1C7F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20599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824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9D62F4B-698C-4A3E-B150-8D32AEC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33D699-F972-442A-9111-79DD65A42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CB0E37-DA39-43FD-AA53-B5F23D898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3" y="-5610"/>
            <a:ext cx="692763" cy="699899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C4A765-D564-4CAD-8AAD-184C71DAE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F6D8BC-3EBB-416F-96C6-71FDFEA15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7372" y="790911"/>
            <a:ext cx="5359726" cy="802367"/>
          </a:xfrm>
        </p:spPr>
        <p:txBody>
          <a:bodyPr anchor="b"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Az </a:t>
            </a:r>
            <a:r>
              <a:rPr lang="en-US" sz="4800" dirty="0" err="1">
                <a:solidFill>
                  <a:schemeClr val="tx1"/>
                </a:solidFill>
              </a:rPr>
              <a:t>adatok</a:t>
            </a:r>
            <a:r>
              <a:rPr lang="en-US" sz="4800" dirty="0">
                <a:solidFill>
                  <a:schemeClr val="tx1"/>
                </a:solidFill>
              </a:rPr>
              <a:t> </a:t>
            </a:r>
            <a:r>
              <a:rPr lang="en-US" sz="4800" dirty="0" err="1">
                <a:solidFill>
                  <a:schemeClr val="tx1"/>
                </a:solidFill>
              </a:rPr>
              <a:t>tárolása</a:t>
            </a:r>
            <a:endParaRPr lang="en-US" sz="4800" dirty="0">
              <a:solidFill>
                <a:schemeClr val="tx1"/>
              </a:solidFill>
            </a:endParaRPr>
          </a:p>
        </p:txBody>
      </p:sp>
      <p:pic>
        <p:nvPicPr>
          <p:cNvPr id="7" name="Graphic 6" descr="User">
            <a:extLst>
              <a:ext uri="{FF2B5EF4-FFF2-40B4-BE49-F238E27FC236}">
                <a16:creationId xmlns:a16="http://schemas.microsoft.com/office/drawing/2014/main" id="{1AA4D536-4029-4DD5-85C1-2C4CEDA0CD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5815" y="699900"/>
            <a:ext cx="5031557" cy="503155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35A95-395F-4881-A000-1F0B4B57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7373" y="2214833"/>
            <a:ext cx="5765756" cy="3951757"/>
          </a:xfrm>
        </p:spPr>
        <p:txBody>
          <a:bodyPr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Az </a:t>
            </a:r>
            <a:r>
              <a:rPr lang="en-US" sz="1800" dirty="0" err="1">
                <a:solidFill>
                  <a:schemeClr val="tx1"/>
                </a:solidFill>
              </a:rPr>
              <a:t>adatokat</a:t>
            </a:r>
            <a:r>
              <a:rPr lang="en-US" sz="1800" dirty="0">
                <a:solidFill>
                  <a:schemeClr val="tx1"/>
                </a:solidFill>
              </a:rPr>
              <a:t> a </a:t>
            </a:r>
            <a:r>
              <a:rPr lang="en-US" sz="1800" dirty="0" err="1">
                <a:solidFill>
                  <a:schemeClr val="tx1"/>
                </a:solidFill>
              </a:rPr>
              <a:t>memóriában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tároljuk</a:t>
            </a:r>
            <a:r>
              <a:rPr lang="en-US" sz="1800" dirty="0">
                <a:solidFill>
                  <a:schemeClr val="tx1"/>
                </a:solidFill>
              </a:rPr>
              <a:t>. A </a:t>
            </a:r>
            <a:r>
              <a:rPr lang="en-US" sz="1800" dirty="0" err="1">
                <a:solidFill>
                  <a:schemeClr val="tx1"/>
                </a:solidFill>
              </a:rPr>
              <a:t>játékok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adatai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mindössze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pár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percig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léteznek</a:t>
            </a:r>
            <a:r>
              <a:rPr lang="en-US" sz="1800" dirty="0">
                <a:solidFill>
                  <a:schemeClr val="tx1"/>
                </a:solidFill>
              </a:rPr>
              <a:t>, </a:t>
            </a:r>
            <a:r>
              <a:rPr lang="en-US" sz="1800" dirty="0" err="1">
                <a:solidFill>
                  <a:schemeClr val="tx1"/>
                </a:solidFill>
              </a:rPr>
              <a:t>így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indokolatlan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mindent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adatbázisban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elhelyezni</a:t>
            </a:r>
            <a:r>
              <a:rPr lang="en-US" sz="1800" dirty="0">
                <a:solidFill>
                  <a:schemeClr val="tx1"/>
                </a:solidFill>
              </a:rPr>
              <a:t>, </a:t>
            </a:r>
            <a:r>
              <a:rPr lang="en-US" sz="1800" dirty="0" err="1">
                <a:solidFill>
                  <a:schemeClr val="tx1"/>
                </a:solidFill>
              </a:rPr>
              <a:t>hiszen</a:t>
            </a:r>
            <a:r>
              <a:rPr lang="en-US" sz="1800" dirty="0">
                <a:solidFill>
                  <a:schemeClr val="tx1"/>
                </a:solidFill>
              </a:rPr>
              <a:t> a </a:t>
            </a:r>
            <a:r>
              <a:rPr lang="en-US" sz="1800" dirty="0" err="1">
                <a:solidFill>
                  <a:schemeClr val="tx1"/>
                </a:solidFill>
              </a:rPr>
              <a:t>játék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után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már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nem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lesz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szükség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azokra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 b="1" dirty="0" err="1">
                <a:solidFill>
                  <a:schemeClr val="tx1"/>
                </a:solidFill>
              </a:rPr>
              <a:t>Hasítótáblák</a:t>
            </a:r>
            <a:r>
              <a:rPr lang="en-US" sz="1800" b="1" dirty="0">
                <a:solidFill>
                  <a:schemeClr val="tx1"/>
                </a:solidFill>
              </a:rPr>
              <a:t>: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chemeClr val="tx1"/>
                </a:solidFill>
              </a:rPr>
              <a:t>Players: A </a:t>
            </a:r>
            <a:r>
              <a:rPr lang="en-US" sz="1800" dirty="0" err="1">
                <a:solidFill>
                  <a:schemeClr val="tx1"/>
                </a:solidFill>
              </a:rPr>
              <a:t>kliensek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kapcsolatai</a:t>
            </a:r>
            <a:endParaRPr lang="en-US" sz="18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chemeClr val="tx1"/>
                </a:solidFill>
              </a:rPr>
              <a:t>Games: A </a:t>
            </a:r>
            <a:r>
              <a:rPr lang="en-US" sz="1800" dirty="0" err="1">
                <a:solidFill>
                  <a:schemeClr val="tx1"/>
                </a:solidFill>
              </a:rPr>
              <a:t>kliensek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által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létrehozott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szobák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állapotai</a:t>
            </a:r>
            <a:endParaRPr lang="en-US" sz="1800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A </a:t>
            </a:r>
            <a:r>
              <a:rPr lang="en-US" sz="1800" dirty="0" err="1">
                <a:solidFill>
                  <a:schemeClr val="tx1"/>
                </a:solidFill>
              </a:rPr>
              <a:t>táblák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elemeit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az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egyedi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azonosítók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alapján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érthetjük</a:t>
            </a:r>
            <a:r>
              <a:rPr lang="en-US" sz="1800" dirty="0">
                <a:solidFill>
                  <a:schemeClr val="tx1"/>
                </a:solidFill>
              </a:rPr>
              <a:t> el.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A28B1DC-0672-4B37-99C8-1A33D3D31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DB89D3-7786-4CAE-BB16-92D36C825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777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5EF4A068-C95D-486B-AB65-28A5F70AF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30473F7-A24A-427B-B9CE-C1A94B6F2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9B60357-232D-4489-8786-BF4E4F74BA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3"/>
            <a:ext cx="1446277" cy="3599018"/>
          </a:xfrm>
          <a:prstGeom prst="rect">
            <a:avLst/>
          </a:prstGeom>
          <a:solidFill>
            <a:srgbClr val="F8B250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068A50E-2E17-40A4-8E3C-25CC6DF99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0D09CA-48BA-4BC4-A19E-58FA07165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44" y="3873157"/>
            <a:ext cx="5294293" cy="2165331"/>
          </a:xfrm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ID-k </a:t>
            </a:r>
            <a:r>
              <a:rPr lang="en-US" sz="4800">
                <a:solidFill>
                  <a:schemeClr val="tx1"/>
                </a:solidFill>
              </a:rPr>
              <a:t>generálása</a:t>
            </a:r>
            <a:endParaRPr lang="en-US" sz="4800" dirty="0">
              <a:solidFill>
                <a:schemeClr val="tx1"/>
              </a:solidFill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69CFF559-289E-4669-8DB7-21A5AF31D9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43" r="2" b="27645"/>
          <a:stretch/>
        </p:blipFill>
        <p:spPr>
          <a:xfrm>
            <a:off x="1443228" y="10"/>
            <a:ext cx="10061448" cy="35990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3716-B6D6-4B05-946E-0F2892FA5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0" y="3853131"/>
            <a:ext cx="6816856" cy="797798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chemeClr val="tx1"/>
                </a:solidFill>
              </a:rPr>
              <a:t>A </a:t>
            </a:r>
            <a:r>
              <a:rPr lang="en-US" sz="1800" dirty="0" err="1">
                <a:solidFill>
                  <a:schemeClr val="tx1"/>
                </a:solidFill>
              </a:rPr>
              <a:t>hasítótábla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elemeire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egyedi</a:t>
            </a:r>
            <a:r>
              <a:rPr lang="en-US" sz="1800" dirty="0">
                <a:solidFill>
                  <a:schemeClr val="tx1"/>
                </a:solidFill>
              </a:rPr>
              <a:t> ID-k </a:t>
            </a:r>
            <a:r>
              <a:rPr lang="en-US" sz="1800" dirty="0" err="1">
                <a:solidFill>
                  <a:schemeClr val="tx1"/>
                </a:solidFill>
              </a:rPr>
              <a:t>alapján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hivatkozhatunk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chemeClr val="tx1"/>
                </a:solidFill>
              </a:rPr>
              <a:t>Az </a:t>
            </a:r>
            <a:r>
              <a:rPr lang="en-US" sz="1800" dirty="0" err="1">
                <a:solidFill>
                  <a:schemeClr val="tx1"/>
                </a:solidFill>
              </a:rPr>
              <a:t>alábbi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eljárás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felel</a:t>
            </a:r>
            <a:r>
              <a:rPr lang="en-US" sz="1800" dirty="0">
                <a:solidFill>
                  <a:schemeClr val="tx1"/>
                </a:solidFill>
              </a:rPr>
              <a:t> a random </a:t>
            </a:r>
            <a:r>
              <a:rPr lang="en-US" sz="1800" dirty="0" err="1">
                <a:solidFill>
                  <a:schemeClr val="tx1"/>
                </a:solidFill>
              </a:rPr>
              <a:t>azonosítók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generálásáért</a:t>
            </a:r>
            <a:endParaRPr lang="en-US" sz="1800" dirty="0">
              <a:solidFill>
                <a:schemeClr val="tx1"/>
              </a:solidFill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8E181E9-8FE4-417B-A80B-0A099C6BE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F8B2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4EB5B0D-CAAF-4A5A-8339-8CCEA2AEE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F8B2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2236B11-1D25-4D1D-9E3B-B3EDC4A2DEF2}"/>
              </a:ext>
            </a:extLst>
          </p:cNvPr>
          <p:cNvSpPr txBox="1"/>
          <p:nvPr/>
        </p:nvSpPr>
        <p:spPr>
          <a:xfrm>
            <a:off x="1443227" y="4917088"/>
            <a:ext cx="1032662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function </a:t>
            </a:r>
            <a:r>
              <a:rPr lang="en-US" sz="2000" dirty="0" err="1">
                <a:solidFill>
                  <a:schemeClr val="tx1"/>
                </a:solidFill>
              </a:rPr>
              <a:t>guid</a:t>
            </a:r>
            <a:r>
              <a:rPr lang="en-US" sz="2000" dirty="0">
                <a:solidFill>
                  <a:schemeClr val="tx1"/>
                </a:solidFill>
              </a:rPr>
              <a:t>(){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    const s4=()=&gt; </a:t>
            </a:r>
            <a:r>
              <a:rPr lang="en-US" sz="2000" dirty="0" err="1">
                <a:solidFill>
                  <a:schemeClr val="tx1"/>
                </a:solidFill>
              </a:rPr>
              <a:t>Math.floor</a:t>
            </a:r>
            <a:r>
              <a:rPr lang="en-US" sz="2000" dirty="0">
                <a:solidFill>
                  <a:schemeClr val="tx1"/>
                </a:solidFill>
              </a:rPr>
              <a:t>((1 + </a:t>
            </a:r>
            <a:r>
              <a:rPr lang="en-US" sz="2000" dirty="0" err="1">
                <a:solidFill>
                  <a:schemeClr val="tx1"/>
                </a:solidFill>
              </a:rPr>
              <a:t>Math.random</a:t>
            </a:r>
            <a:r>
              <a:rPr lang="en-US" sz="2000" dirty="0">
                <a:solidFill>
                  <a:schemeClr val="tx1"/>
                </a:solidFill>
              </a:rPr>
              <a:t>()) * 0x10000).</a:t>
            </a:r>
            <a:r>
              <a:rPr lang="en-US" sz="2000" dirty="0" err="1">
                <a:solidFill>
                  <a:schemeClr val="tx1"/>
                </a:solidFill>
              </a:rPr>
              <a:t>toString</a:t>
            </a:r>
            <a:r>
              <a:rPr lang="en-US" sz="2000" dirty="0">
                <a:solidFill>
                  <a:schemeClr val="tx1"/>
                </a:solidFill>
              </a:rPr>
              <a:t>(16).substring(1);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    return `${s4() + s4()}-${s4()}-${s4()}-${s4()}-${s4() + s4() + s4()}`;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05457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3DC7703-30FE-4178-B5A4-BBC23C07F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15F951-43CB-497F-9FF3-119EA5F39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person, standing, young, large&#10;&#10;Description automatically generated">
            <a:extLst>
              <a:ext uri="{FF2B5EF4-FFF2-40B4-BE49-F238E27FC236}">
                <a16:creationId xmlns:a16="http://schemas.microsoft.com/office/drawing/2014/main" id="{63F3700B-364D-449B-8591-62D2AE4F83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66" r="-1" b="801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68BD3C7-834E-43F0-9527-BB190AD2F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0206" y="1867277"/>
            <a:ext cx="8999774" cy="4996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8C1950-346E-4714-98A0-D050E5467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9703" y="2207623"/>
            <a:ext cx="7940781" cy="1723004"/>
          </a:xfrm>
        </p:spPr>
        <p:txBody>
          <a:bodyPr anchor="b">
            <a:normAutofit/>
          </a:bodyPr>
          <a:lstStyle/>
          <a:p>
            <a:pPr algn="ctr"/>
            <a:r>
              <a:rPr lang="en-US" sz="4800"/>
              <a:t>Websocket események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120799-0EC4-4B05-A195-5BADC759D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40206" y="1867283"/>
            <a:ext cx="8997696" cy="121822"/>
          </a:xfrm>
          <a:prstGeom prst="rect">
            <a:avLst/>
          </a:prstGeom>
          <a:solidFill>
            <a:srgbClr val="8FEDFF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646B9-1BCC-49F9-903E-084B6AADF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9703" y="4198188"/>
            <a:ext cx="7940781" cy="2386641"/>
          </a:xfrm>
        </p:spPr>
        <p:txBody>
          <a:bodyPr anchor="t">
            <a:normAutofit/>
          </a:bodyPr>
          <a:lstStyle/>
          <a:p>
            <a:r>
              <a:rPr lang="en-US" sz="3600" dirty="0"/>
              <a:t>open</a:t>
            </a:r>
          </a:p>
          <a:p>
            <a:r>
              <a:rPr lang="en-US" sz="3600" dirty="0"/>
              <a:t>close</a:t>
            </a:r>
          </a:p>
          <a:p>
            <a:r>
              <a:rPr lang="en-US" sz="3600" dirty="0"/>
              <a:t>message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8FD0A28-2FA7-4262-ABD1-8A3BDC538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8FED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9AD0ED4-C85A-4C94-A789-7E9FBAE480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85800"/>
            <a:ext cx="12192000" cy="0"/>
          </a:xfrm>
          <a:prstGeom prst="line">
            <a:avLst/>
          </a:prstGeom>
          <a:ln w="9525" cap="rnd">
            <a:solidFill>
              <a:srgbClr val="8FED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4978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EF4A068-C95D-486B-AB65-28A5F70AF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0473F7-A24A-427B-B9CE-C1A94B6F2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B60357-232D-4489-8786-BF4E4F74BA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3"/>
            <a:ext cx="1446277" cy="3599018"/>
          </a:xfrm>
          <a:prstGeom prst="rect">
            <a:avLst/>
          </a:prstGeom>
          <a:solidFill>
            <a:srgbClr val="A98959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68A50E-2E17-40A4-8E3C-25CC6DF99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DE85F3-C3EB-4AE9-8645-B907627DD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45" y="3873157"/>
            <a:ext cx="4163108" cy="2165331"/>
          </a:xfrm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Message </a:t>
            </a:r>
            <a:r>
              <a:rPr lang="en-US" sz="4800" dirty="0" err="1">
                <a:solidFill>
                  <a:schemeClr val="tx1"/>
                </a:solidFill>
              </a:rPr>
              <a:t>esemény</a:t>
            </a:r>
            <a:endParaRPr lang="en-US" sz="4800" dirty="0">
              <a:solidFill>
                <a:schemeClr val="tx1"/>
              </a:solidFill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4F0277C-387D-4EA6-95FB-2C36EAF995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33" r="2" b="4679"/>
          <a:stretch/>
        </p:blipFill>
        <p:spPr>
          <a:xfrm>
            <a:off x="1443228" y="10"/>
            <a:ext cx="10061448" cy="35990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8E016-A77F-4C2E-B7CF-FD30FC42C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9058" y="3853131"/>
            <a:ext cx="7131344" cy="2185357"/>
          </a:xfrm>
        </p:spPr>
        <p:txBody>
          <a:bodyPr anchor="t">
            <a:normAutofit fontScale="92500"/>
          </a:bodyPr>
          <a:lstStyle/>
          <a:p>
            <a:r>
              <a:rPr lang="en-US" dirty="0">
                <a:solidFill>
                  <a:schemeClr val="tx1"/>
                </a:solidFill>
              </a:rPr>
              <a:t>JSON </a:t>
            </a:r>
            <a:r>
              <a:rPr lang="en-US" dirty="0" err="1">
                <a:solidFill>
                  <a:schemeClr val="tx1"/>
                </a:solidFill>
              </a:rPr>
              <a:t>formátum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használata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Saját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protokoll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alpján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különíthetjük</a:t>
            </a:r>
            <a:r>
              <a:rPr lang="en-US" dirty="0">
                <a:solidFill>
                  <a:schemeClr val="tx1"/>
                </a:solidFill>
              </a:rPr>
              <a:t> el </a:t>
            </a:r>
            <a:r>
              <a:rPr lang="en-US" dirty="0" err="1">
                <a:solidFill>
                  <a:schemeClr val="tx1"/>
                </a:solidFill>
              </a:rPr>
              <a:t>az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üzenetek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fajtáját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</a:rPr>
              <a:t>Minden </a:t>
            </a:r>
            <a:r>
              <a:rPr lang="en-US" dirty="0" err="1">
                <a:solidFill>
                  <a:schemeClr val="tx1"/>
                </a:solidFill>
              </a:rPr>
              <a:t>üzenetben</a:t>
            </a:r>
            <a:r>
              <a:rPr lang="en-US" dirty="0">
                <a:solidFill>
                  <a:schemeClr val="tx1"/>
                </a:solidFill>
              </a:rPr>
              <a:t> van </a:t>
            </a:r>
            <a:r>
              <a:rPr lang="en-US" dirty="0" err="1">
                <a:solidFill>
                  <a:schemeClr val="tx1"/>
                </a:solidFill>
              </a:rPr>
              <a:t>egy</a:t>
            </a:r>
            <a:r>
              <a:rPr lang="en-US" dirty="0">
                <a:solidFill>
                  <a:schemeClr val="tx1"/>
                </a:solidFill>
              </a:rPr>
              <a:t> "method" </a:t>
            </a:r>
            <a:r>
              <a:rPr lang="en-US" dirty="0" err="1">
                <a:solidFill>
                  <a:schemeClr val="tx1"/>
                </a:solidFill>
              </a:rPr>
              <a:t>mező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melynek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az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értéke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jelzi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hogy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milyen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típusú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az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üzenet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8E181E9-8FE4-417B-A80B-0A099C6BE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A98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4EB5B0D-CAAF-4A5A-8339-8CCEA2AEE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A98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914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CEB5-6110-490A-BF8F-BB9F61A73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Egy</a:t>
            </a:r>
            <a:r>
              <a:rPr lang="en-US" dirty="0"/>
              <a:t> </a:t>
            </a:r>
            <a:r>
              <a:rPr lang="en-US" dirty="0" err="1"/>
              <a:t>kliens</a:t>
            </a:r>
            <a:r>
              <a:rPr lang="en-US" dirty="0"/>
              <a:t> </a:t>
            </a:r>
            <a:r>
              <a:rPr lang="en-US" dirty="0" err="1"/>
              <a:t>csatlakozik</a:t>
            </a:r>
            <a:r>
              <a:rPr lang="en-US" dirty="0"/>
              <a:t> a </a:t>
            </a:r>
            <a:r>
              <a:rPr lang="en-US" dirty="0" err="1"/>
              <a:t>szerverhez</a:t>
            </a:r>
            <a:r>
              <a:rPr lang="en-US" dirty="0"/>
              <a:t>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721CA-6C6F-40DF-9B64-E7FC6DE23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33" y="2950557"/>
            <a:ext cx="2097223" cy="1498641"/>
          </a:xfrm>
          <a:prstGeom prst="rect">
            <a:avLst/>
          </a:prstGeom>
        </p:spPr>
      </p:pic>
      <p:pic>
        <p:nvPicPr>
          <p:cNvPr id="7" name="Picture 6" descr="Shape, rectangle&#10;&#10;Description automatically generated">
            <a:extLst>
              <a:ext uri="{FF2B5EF4-FFF2-40B4-BE49-F238E27FC236}">
                <a16:creationId xmlns:a16="http://schemas.microsoft.com/office/drawing/2014/main" id="{BDFCB19D-132D-4A75-929C-BCB4FE143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529" y="2695282"/>
            <a:ext cx="1490149" cy="20091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422007-EA43-419A-9BA4-CFD8FC6840A4}"/>
              </a:ext>
            </a:extLst>
          </p:cNvPr>
          <p:cNvCxnSpPr/>
          <p:nvPr/>
        </p:nvCxnSpPr>
        <p:spPr>
          <a:xfrm>
            <a:off x="2944837" y="2574388"/>
            <a:ext cx="6457071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A6CD5F-DD61-492D-9B40-1EC4F9F76E8C}"/>
              </a:ext>
            </a:extLst>
          </p:cNvPr>
          <p:cNvCxnSpPr>
            <a:cxnSpLocks/>
          </p:cNvCxnSpPr>
          <p:nvPr/>
        </p:nvCxnSpPr>
        <p:spPr>
          <a:xfrm flipH="1">
            <a:off x="2867465" y="4004954"/>
            <a:ext cx="6457070" cy="0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C8ADF09-6A25-4447-8BD3-7BAF389543BB}"/>
              </a:ext>
            </a:extLst>
          </p:cNvPr>
          <p:cNvSpPr txBox="1"/>
          <p:nvPr/>
        </p:nvSpPr>
        <p:spPr>
          <a:xfrm>
            <a:off x="4705060" y="2139271"/>
            <a:ext cx="2936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Csatlakozás</a:t>
            </a:r>
            <a:r>
              <a:rPr lang="en-US" sz="2400" dirty="0"/>
              <a:t> (Open)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4B5318-8D04-4EA6-AE5C-487802164F07}"/>
              </a:ext>
            </a:extLst>
          </p:cNvPr>
          <p:cNvSpPr txBox="1"/>
          <p:nvPr/>
        </p:nvSpPr>
        <p:spPr>
          <a:xfrm>
            <a:off x="8979592" y="4797435"/>
            <a:ext cx="292608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-ID </a:t>
            </a:r>
            <a:r>
              <a:rPr lang="en-US" dirty="0" err="1"/>
              <a:t>generálás</a:t>
            </a:r>
            <a:endParaRPr lang="en-US" dirty="0"/>
          </a:p>
          <a:p>
            <a:r>
              <a:rPr lang="en-US" dirty="0"/>
              <a:t>-</a:t>
            </a:r>
            <a:r>
              <a:rPr lang="en-US" dirty="0" err="1"/>
              <a:t>Kliens</a:t>
            </a:r>
            <a:r>
              <a:rPr lang="en-US" dirty="0"/>
              <a:t> </a:t>
            </a:r>
            <a:r>
              <a:rPr lang="en-US" dirty="0" err="1"/>
              <a:t>felvétele</a:t>
            </a:r>
            <a:r>
              <a:rPr lang="en-US" dirty="0"/>
              <a:t> a </a:t>
            </a:r>
            <a:r>
              <a:rPr lang="en-US" dirty="0" err="1"/>
              <a:t>táblába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Válasz</a:t>
            </a:r>
            <a:r>
              <a:rPr lang="en-US" dirty="0"/>
              <a:t> = {</a:t>
            </a:r>
          </a:p>
          <a:p>
            <a:r>
              <a:rPr lang="en-US" dirty="0"/>
              <a:t>    "method": "connect",</a:t>
            </a:r>
          </a:p>
          <a:p>
            <a:r>
              <a:rPr lang="en-US" dirty="0"/>
              <a:t>    "</a:t>
            </a:r>
            <a:r>
              <a:rPr lang="en-US" dirty="0" err="1"/>
              <a:t>playerId</a:t>
            </a:r>
            <a:r>
              <a:rPr lang="en-US" dirty="0"/>
              <a:t>": </a:t>
            </a:r>
            <a:r>
              <a:rPr lang="en-US" dirty="0" err="1"/>
              <a:t>playerId</a:t>
            </a:r>
            <a:endParaRPr lang="en-US" dirty="0"/>
          </a:p>
          <a:p>
            <a:r>
              <a:rPr lang="en-US" dirty="0"/>
              <a:t>};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818215-7CE2-411B-A792-D21DF901B71B}"/>
              </a:ext>
            </a:extLst>
          </p:cNvPr>
          <p:cNvSpPr txBox="1"/>
          <p:nvPr/>
        </p:nvSpPr>
        <p:spPr>
          <a:xfrm>
            <a:off x="4920032" y="4033327"/>
            <a:ext cx="2351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válasz</a:t>
            </a:r>
            <a:r>
              <a:rPr lang="en-US" sz="2400" dirty="0"/>
              <a:t> </a:t>
            </a:r>
            <a:r>
              <a:rPr lang="en-US" sz="2400" dirty="0" err="1"/>
              <a:t>küldése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4122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CEB5-6110-490A-BF8F-BB9F61A73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Szoba</a:t>
            </a:r>
            <a:r>
              <a:rPr lang="en-US" dirty="0"/>
              <a:t> </a:t>
            </a:r>
            <a:r>
              <a:rPr lang="en-US" dirty="0" err="1"/>
              <a:t>létrehozása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721CA-6C6F-40DF-9B64-E7FC6DE23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33" y="2950557"/>
            <a:ext cx="2097223" cy="1498641"/>
          </a:xfrm>
          <a:prstGeom prst="rect">
            <a:avLst/>
          </a:prstGeom>
        </p:spPr>
      </p:pic>
      <p:pic>
        <p:nvPicPr>
          <p:cNvPr id="7" name="Picture 6" descr="Shape, rectangle&#10;&#10;Description automatically generated">
            <a:extLst>
              <a:ext uri="{FF2B5EF4-FFF2-40B4-BE49-F238E27FC236}">
                <a16:creationId xmlns:a16="http://schemas.microsoft.com/office/drawing/2014/main" id="{BDFCB19D-132D-4A75-929C-BCB4FE143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7732" y="2254969"/>
            <a:ext cx="1490149" cy="20091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422007-EA43-419A-9BA4-CFD8FC6840A4}"/>
              </a:ext>
            </a:extLst>
          </p:cNvPr>
          <p:cNvCxnSpPr/>
          <p:nvPr/>
        </p:nvCxnSpPr>
        <p:spPr>
          <a:xfrm>
            <a:off x="2944837" y="2574388"/>
            <a:ext cx="6457071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A6CD5F-DD61-492D-9B40-1EC4F9F76E8C}"/>
              </a:ext>
            </a:extLst>
          </p:cNvPr>
          <p:cNvCxnSpPr>
            <a:cxnSpLocks/>
          </p:cNvCxnSpPr>
          <p:nvPr/>
        </p:nvCxnSpPr>
        <p:spPr>
          <a:xfrm flipH="1">
            <a:off x="2867465" y="4004954"/>
            <a:ext cx="6457070" cy="0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C8ADF09-6A25-4447-8BD3-7BAF389543BB}"/>
              </a:ext>
            </a:extLst>
          </p:cNvPr>
          <p:cNvSpPr txBox="1"/>
          <p:nvPr/>
        </p:nvSpPr>
        <p:spPr>
          <a:xfrm>
            <a:off x="5058879" y="2155323"/>
            <a:ext cx="2074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Kérés</a:t>
            </a:r>
            <a:r>
              <a:rPr lang="en-US" sz="2400" dirty="0"/>
              <a:t> </a:t>
            </a:r>
            <a:r>
              <a:rPr lang="en-US" sz="2400" dirty="0" err="1"/>
              <a:t>küldése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4B5318-8D04-4EA6-AE5C-487802164F07}"/>
              </a:ext>
            </a:extLst>
          </p:cNvPr>
          <p:cNvSpPr txBox="1"/>
          <p:nvPr/>
        </p:nvSpPr>
        <p:spPr>
          <a:xfrm>
            <a:off x="8651631" y="4549676"/>
            <a:ext cx="34043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-ID + </a:t>
            </a:r>
            <a:r>
              <a:rPr lang="en-US" dirty="0" err="1"/>
              <a:t>kezdő</a:t>
            </a:r>
            <a:r>
              <a:rPr lang="en-US" dirty="0"/>
              <a:t> </a:t>
            </a:r>
            <a:r>
              <a:rPr lang="en-US" dirty="0" err="1"/>
              <a:t>játékállapot</a:t>
            </a:r>
            <a:r>
              <a:rPr lang="en-US" dirty="0"/>
              <a:t> </a:t>
            </a:r>
            <a:r>
              <a:rPr lang="en-US" dirty="0" err="1"/>
              <a:t>generálás</a:t>
            </a:r>
            <a:endParaRPr lang="en-US" dirty="0"/>
          </a:p>
          <a:p>
            <a:r>
              <a:rPr lang="en-US" dirty="0"/>
              <a:t>-</a:t>
            </a:r>
            <a:r>
              <a:rPr lang="en-US" dirty="0" err="1"/>
              <a:t>Szoba</a:t>
            </a:r>
            <a:r>
              <a:rPr lang="en-US" dirty="0"/>
              <a:t> </a:t>
            </a:r>
            <a:r>
              <a:rPr lang="en-US" dirty="0" err="1"/>
              <a:t>felvétele</a:t>
            </a:r>
            <a:r>
              <a:rPr lang="en-US" dirty="0"/>
              <a:t> a </a:t>
            </a:r>
            <a:r>
              <a:rPr lang="en-US" dirty="0" err="1"/>
              <a:t>táblába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Válasz</a:t>
            </a:r>
            <a:r>
              <a:rPr lang="en-US" dirty="0"/>
              <a:t> = {</a:t>
            </a:r>
          </a:p>
          <a:p>
            <a:r>
              <a:rPr lang="en-US" dirty="0"/>
              <a:t>    "method": “create",</a:t>
            </a:r>
          </a:p>
          <a:p>
            <a:r>
              <a:rPr lang="en-US" dirty="0"/>
              <a:t>    “</a:t>
            </a:r>
            <a:r>
              <a:rPr lang="en-US" dirty="0" err="1"/>
              <a:t>gameId</a:t>
            </a:r>
            <a:r>
              <a:rPr lang="en-US" dirty="0"/>
              <a:t>": </a:t>
            </a:r>
            <a:r>
              <a:rPr lang="en-US" dirty="0" err="1"/>
              <a:t>gameId</a:t>
            </a:r>
            <a:endParaRPr lang="en-US" dirty="0"/>
          </a:p>
          <a:p>
            <a:r>
              <a:rPr lang="en-US" dirty="0"/>
              <a:t>};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818215-7CE2-411B-A792-D21DF901B71B}"/>
              </a:ext>
            </a:extLst>
          </p:cNvPr>
          <p:cNvSpPr txBox="1"/>
          <p:nvPr/>
        </p:nvSpPr>
        <p:spPr>
          <a:xfrm>
            <a:off x="5058879" y="4046483"/>
            <a:ext cx="22130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Válasz</a:t>
            </a:r>
            <a:r>
              <a:rPr lang="en-US" sz="2400" dirty="0"/>
              <a:t> </a:t>
            </a:r>
            <a:r>
              <a:rPr lang="en-US" sz="2400" dirty="0" err="1"/>
              <a:t>küldése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9731FA-784F-4851-8424-FBB6857DAFC2}"/>
              </a:ext>
            </a:extLst>
          </p:cNvPr>
          <p:cNvSpPr txBox="1"/>
          <p:nvPr/>
        </p:nvSpPr>
        <p:spPr>
          <a:xfrm>
            <a:off x="286322" y="4732139"/>
            <a:ext cx="29260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Kérés</a:t>
            </a:r>
            <a:r>
              <a:rPr lang="en-US" dirty="0"/>
              <a:t> =  {</a:t>
            </a:r>
          </a:p>
          <a:p>
            <a:r>
              <a:rPr lang="en-US" dirty="0"/>
              <a:t>    "method": "create",</a:t>
            </a:r>
          </a:p>
          <a:p>
            <a:r>
              <a:rPr lang="en-US" dirty="0"/>
              <a:t>    "</a:t>
            </a:r>
            <a:r>
              <a:rPr lang="en-US" dirty="0" err="1"/>
              <a:t>playerId</a:t>
            </a:r>
            <a:r>
              <a:rPr lang="en-US" dirty="0"/>
              <a:t>": </a:t>
            </a:r>
            <a:r>
              <a:rPr lang="en-US" dirty="0" err="1"/>
              <a:t>playerId</a:t>
            </a:r>
            <a:r>
              <a:rPr lang="en-US" dirty="0"/>
              <a:t>,</a:t>
            </a:r>
          </a:p>
          <a:p>
            <a:r>
              <a:rPr lang="en-US" dirty="0"/>
              <a:t>    "</a:t>
            </a:r>
            <a:r>
              <a:rPr lang="en-US" dirty="0" err="1"/>
              <a:t>noRounds</a:t>
            </a:r>
            <a:r>
              <a:rPr lang="en-US" dirty="0"/>
              <a:t>": 5</a:t>
            </a:r>
          </a:p>
          <a:p>
            <a:r>
              <a:rPr lang="en-US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414290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Office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Dante">
      <a:majorFont>
        <a:latin typeface="Georgia Pro"/>
        <a:ea typeface=""/>
        <a:cs typeface=""/>
      </a:majorFont>
      <a:minorFont>
        <a:latin typeface="Georgi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1235</Words>
  <Application>Microsoft Office PowerPoint</Application>
  <PresentationFormat>Widescreen</PresentationFormat>
  <Paragraphs>228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Dante (Headings)2</vt:lpstr>
      <vt:lpstr>Georgia Pro</vt:lpstr>
      <vt:lpstr>Helvetica Neue Medium</vt:lpstr>
      <vt:lpstr>Wingdings 2</vt:lpstr>
      <vt:lpstr>OffsetVTI</vt:lpstr>
      <vt:lpstr>Szoftverfejlesztés (GEIAL511M) Beadandó feladat</vt:lpstr>
      <vt:lpstr>Az eredeti társasjáték</vt:lpstr>
      <vt:lpstr>Backend</vt:lpstr>
      <vt:lpstr>Az adatok tárolása</vt:lpstr>
      <vt:lpstr>ID-k generálása</vt:lpstr>
      <vt:lpstr>Websocket események</vt:lpstr>
      <vt:lpstr>Message esemény</vt:lpstr>
      <vt:lpstr>Egy kliens csatlakozik a szerverhez…</vt:lpstr>
      <vt:lpstr>Szoba létrehozása</vt:lpstr>
      <vt:lpstr>Csatlakozás a szobához</vt:lpstr>
      <vt:lpstr>Játék elindítása</vt:lpstr>
      <vt:lpstr>Példa egy játékállapotra</vt:lpstr>
      <vt:lpstr>Kocka dobása</vt:lpstr>
      <vt:lpstr>Kártya választása</vt:lpstr>
      <vt:lpstr>A kör nyertesének kihirdetése</vt:lpstr>
      <vt:lpstr>PowerPoint Presentation</vt:lpstr>
      <vt:lpstr>Egyéb üzenetek a szervertől – error</vt:lpstr>
      <vt:lpstr>Egyéb üzenetek a szervertől - winner</vt:lpstr>
      <vt:lpstr>Egyéb üzenetek a szervertől - result</vt:lpstr>
      <vt:lpstr>close esemény, kieső játékosok kezelése</vt:lpstr>
      <vt:lpstr>Frontend</vt:lpstr>
      <vt:lpstr>PowerPoint Presentation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Szoftverfejlesztés (GEIAL511M) Beadandó feladat</dc:title>
  <dc:creator>Dániel Zoltán Nagy</dc:creator>
  <cp:lastModifiedBy>Dániel Zoltán Nagy</cp:lastModifiedBy>
  <cp:revision>13</cp:revision>
  <dcterms:created xsi:type="dcterms:W3CDTF">2020-11-30T17:47:16Z</dcterms:created>
  <dcterms:modified xsi:type="dcterms:W3CDTF">2020-11-30T18:12:36Z</dcterms:modified>
</cp:coreProperties>
</file>

<file path=docProps/thumbnail.jpeg>
</file>